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79" r:id="rId2"/>
    <p:sldId id="257" r:id="rId3"/>
    <p:sldId id="272" r:id="rId4"/>
    <p:sldId id="259" r:id="rId5"/>
    <p:sldId id="260" r:id="rId6"/>
    <p:sldId id="269" r:id="rId7"/>
    <p:sldId id="266" r:id="rId8"/>
    <p:sldId id="281" r:id="rId9"/>
    <p:sldId id="280" r:id="rId10"/>
    <p:sldId id="268" r:id="rId11"/>
    <p:sldId id="270" r:id="rId12"/>
    <p:sldId id="274" r:id="rId13"/>
    <p:sldId id="275" r:id="rId14"/>
    <p:sldId id="276" r:id="rId15"/>
    <p:sldId id="277" r:id="rId16"/>
    <p:sldId id="263" r:id="rId17"/>
    <p:sldId id="283" r:id="rId18"/>
    <p:sldId id="264" r:id="rId19"/>
    <p:sldId id="282" r:id="rId20"/>
    <p:sldId id="273" r:id="rId21"/>
    <p:sldId id="267" r:id="rId22"/>
    <p:sldId id="284" r:id="rId23"/>
    <p:sldId id="285" r:id="rId24"/>
    <p:sldId id="286" r:id="rId25"/>
    <p:sldId id="287" r:id="rId26"/>
    <p:sldId id="288" r:id="rId27"/>
    <p:sldId id="289" r:id="rId28"/>
    <p:sldId id="262" r:id="rId29"/>
    <p:sldId id="261" r:id="rId30"/>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990" autoAdjust="0"/>
    <p:restoredTop sz="81407" autoAdjust="0"/>
  </p:normalViewPr>
  <p:slideViewPr>
    <p:cSldViewPr>
      <p:cViewPr varScale="1">
        <p:scale>
          <a:sx n="63" d="100"/>
          <a:sy n="63" d="100"/>
        </p:scale>
        <p:origin x="-738" y="-1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9D735C-3604-46CC-8CF4-5EEFE14B5059}" type="datetimeFigureOut">
              <a:rPr lang="es-ES" smtClean="0"/>
              <a:t>31/01/2018</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16BAFD-B58C-48F2-8AAC-CACFDEFF991D}" type="slidenum">
              <a:rPr lang="es-ES" smtClean="0"/>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C216BAFD-B58C-48F2-8AAC-CACFDEFF991D}" type="slidenum">
              <a:rPr lang="es-ES" smtClean="0"/>
              <a:t>1</a:t>
            </a:fld>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EC367EAF-3057-453A-A5CF-B9070BD45FF1}" type="datetimeFigureOut">
              <a:rPr lang="es-MX" smtClean="0"/>
              <a:pPr/>
              <a:t>31/01/2018</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E67AF75-A62F-42E4-9DEC-B2DBC4334A56}" type="slidenum">
              <a:rPr lang="es-MX" smtClean="0"/>
              <a:pPr/>
              <a:t>‹Nº›</a:t>
            </a:fld>
            <a:endParaRPr lang="es-MX"/>
          </a:p>
        </p:txBody>
      </p:sp>
    </p:spTree>
    <p:extLst>
      <p:ext uri="{BB962C8B-B14F-4D97-AF65-F5344CB8AC3E}">
        <p14:creationId xmlns:p14="http://schemas.microsoft.com/office/powerpoint/2010/main" xmlns="" val="23096864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EC367EAF-3057-453A-A5CF-B9070BD45FF1}" type="datetimeFigureOut">
              <a:rPr lang="es-MX" smtClean="0"/>
              <a:pPr/>
              <a:t>31/01/2018</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E67AF75-A62F-42E4-9DEC-B2DBC4334A56}" type="slidenum">
              <a:rPr lang="es-MX" smtClean="0"/>
              <a:pPr/>
              <a:t>‹Nº›</a:t>
            </a:fld>
            <a:endParaRPr lang="es-MX"/>
          </a:p>
        </p:txBody>
      </p:sp>
    </p:spTree>
    <p:extLst>
      <p:ext uri="{BB962C8B-B14F-4D97-AF65-F5344CB8AC3E}">
        <p14:creationId xmlns:p14="http://schemas.microsoft.com/office/powerpoint/2010/main" xmlns="" val="1427642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EC367EAF-3057-453A-A5CF-B9070BD45FF1}" type="datetimeFigureOut">
              <a:rPr lang="es-MX" smtClean="0"/>
              <a:pPr/>
              <a:t>31/01/2018</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E67AF75-A62F-42E4-9DEC-B2DBC4334A56}" type="slidenum">
              <a:rPr lang="es-MX" smtClean="0"/>
              <a:pPr/>
              <a:t>‹Nº›</a:t>
            </a:fld>
            <a:endParaRPr lang="es-MX"/>
          </a:p>
        </p:txBody>
      </p:sp>
    </p:spTree>
    <p:extLst>
      <p:ext uri="{BB962C8B-B14F-4D97-AF65-F5344CB8AC3E}">
        <p14:creationId xmlns:p14="http://schemas.microsoft.com/office/powerpoint/2010/main" xmlns="" val="2560703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EC367EAF-3057-453A-A5CF-B9070BD45FF1}" type="datetimeFigureOut">
              <a:rPr lang="es-MX" smtClean="0"/>
              <a:pPr/>
              <a:t>31/01/2018</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E67AF75-A62F-42E4-9DEC-B2DBC4334A56}" type="slidenum">
              <a:rPr lang="es-MX" smtClean="0"/>
              <a:pPr/>
              <a:t>‹Nº›</a:t>
            </a:fld>
            <a:endParaRPr lang="es-MX"/>
          </a:p>
        </p:txBody>
      </p:sp>
    </p:spTree>
    <p:extLst>
      <p:ext uri="{BB962C8B-B14F-4D97-AF65-F5344CB8AC3E}">
        <p14:creationId xmlns:p14="http://schemas.microsoft.com/office/powerpoint/2010/main" xmlns="" val="16631122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EC367EAF-3057-453A-A5CF-B9070BD45FF1}" type="datetimeFigureOut">
              <a:rPr lang="es-MX" smtClean="0"/>
              <a:pPr/>
              <a:t>31/01/2018</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E67AF75-A62F-42E4-9DEC-B2DBC4334A56}" type="slidenum">
              <a:rPr lang="es-MX" smtClean="0"/>
              <a:pPr/>
              <a:t>‹Nº›</a:t>
            </a:fld>
            <a:endParaRPr lang="es-MX"/>
          </a:p>
        </p:txBody>
      </p:sp>
    </p:spTree>
    <p:extLst>
      <p:ext uri="{BB962C8B-B14F-4D97-AF65-F5344CB8AC3E}">
        <p14:creationId xmlns:p14="http://schemas.microsoft.com/office/powerpoint/2010/main" xmlns="" val="22299266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EC367EAF-3057-453A-A5CF-B9070BD45FF1}" type="datetimeFigureOut">
              <a:rPr lang="es-MX" smtClean="0"/>
              <a:pPr/>
              <a:t>31/01/2018</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FE67AF75-A62F-42E4-9DEC-B2DBC4334A56}" type="slidenum">
              <a:rPr lang="es-MX" smtClean="0"/>
              <a:pPr/>
              <a:t>‹Nº›</a:t>
            </a:fld>
            <a:endParaRPr lang="es-MX"/>
          </a:p>
        </p:txBody>
      </p:sp>
    </p:spTree>
    <p:extLst>
      <p:ext uri="{BB962C8B-B14F-4D97-AF65-F5344CB8AC3E}">
        <p14:creationId xmlns:p14="http://schemas.microsoft.com/office/powerpoint/2010/main" xmlns="" val="1618406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EC367EAF-3057-453A-A5CF-B9070BD45FF1}" type="datetimeFigureOut">
              <a:rPr lang="es-MX" smtClean="0"/>
              <a:pPr/>
              <a:t>31/01/2018</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FE67AF75-A62F-42E4-9DEC-B2DBC4334A56}" type="slidenum">
              <a:rPr lang="es-MX" smtClean="0"/>
              <a:pPr/>
              <a:t>‹Nº›</a:t>
            </a:fld>
            <a:endParaRPr lang="es-MX"/>
          </a:p>
        </p:txBody>
      </p:sp>
    </p:spTree>
    <p:extLst>
      <p:ext uri="{BB962C8B-B14F-4D97-AF65-F5344CB8AC3E}">
        <p14:creationId xmlns:p14="http://schemas.microsoft.com/office/powerpoint/2010/main" xmlns="" val="18412325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EC367EAF-3057-453A-A5CF-B9070BD45FF1}" type="datetimeFigureOut">
              <a:rPr lang="es-MX" smtClean="0"/>
              <a:pPr/>
              <a:t>31/01/2018</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FE67AF75-A62F-42E4-9DEC-B2DBC4334A56}" type="slidenum">
              <a:rPr lang="es-MX" smtClean="0"/>
              <a:pPr/>
              <a:t>‹Nº›</a:t>
            </a:fld>
            <a:endParaRPr lang="es-MX"/>
          </a:p>
        </p:txBody>
      </p:sp>
    </p:spTree>
    <p:extLst>
      <p:ext uri="{BB962C8B-B14F-4D97-AF65-F5344CB8AC3E}">
        <p14:creationId xmlns:p14="http://schemas.microsoft.com/office/powerpoint/2010/main" xmlns="" val="40862684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EC367EAF-3057-453A-A5CF-B9070BD45FF1}" type="datetimeFigureOut">
              <a:rPr lang="es-MX" smtClean="0"/>
              <a:pPr/>
              <a:t>31/01/2018</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FE67AF75-A62F-42E4-9DEC-B2DBC4334A56}" type="slidenum">
              <a:rPr lang="es-MX" smtClean="0"/>
              <a:pPr/>
              <a:t>‹Nº›</a:t>
            </a:fld>
            <a:endParaRPr lang="es-MX"/>
          </a:p>
        </p:txBody>
      </p:sp>
    </p:spTree>
    <p:extLst>
      <p:ext uri="{BB962C8B-B14F-4D97-AF65-F5344CB8AC3E}">
        <p14:creationId xmlns:p14="http://schemas.microsoft.com/office/powerpoint/2010/main" xmlns="" val="18563663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EC367EAF-3057-453A-A5CF-B9070BD45FF1}" type="datetimeFigureOut">
              <a:rPr lang="es-MX" smtClean="0"/>
              <a:pPr/>
              <a:t>31/01/2018</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FE67AF75-A62F-42E4-9DEC-B2DBC4334A56}" type="slidenum">
              <a:rPr lang="es-MX" smtClean="0"/>
              <a:pPr/>
              <a:t>‹Nº›</a:t>
            </a:fld>
            <a:endParaRPr lang="es-MX"/>
          </a:p>
        </p:txBody>
      </p:sp>
    </p:spTree>
    <p:extLst>
      <p:ext uri="{BB962C8B-B14F-4D97-AF65-F5344CB8AC3E}">
        <p14:creationId xmlns:p14="http://schemas.microsoft.com/office/powerpoint/2010/main" xmlns="" val="33851211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EC367EAF-3057-453A-A5CF-B9070BD45FF1}" type="datetimeFigureOut">
              <a:rPr lang="es-MX" smtClean="0"/>
              <a:pPr/>
              <a:t>31/01/2018</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FE67AF75-A62F-42E4-9DEC-B2DBC4334A56}" type="slidenum">
              <a:rPr lang="es-MX" smtClean="0"/>
              <a:pPr/>
              <a:t>‹Nº›</a:t>
            </a:fld>
            <a:endParaRPr lang="es-MX"/>
          </a:p>
        </p:txBody>
      </p:sp>
    </p:spTree>
    <p:extLst>
      <p:ext uri="{BB962C8B-B14F-4D97-AF65-F5344CB8AC3E}">
        <p14:creationId xmlns:p14="http://schemas.microsoft.com/office/powerpoint/2010/main" xmlns="" val="259780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367EAF-3057-453A-A5CF-B9070BD45FF1}" type="datetimeFigureOut">
              <a:rPr lang="es-MX" smtClean="0"/>
              <a:pPr/>
              <a:t>31/01/2018</a:t>
            </a:fld>
            <a:endParaRPr lang="es-MX"/>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67AF75-A62F-42E4-9DEC-B2DBC4334A56}" type="slidenum">
              <a:rPr lang="es-MX" smtClean="0"/>
              <a:pPr/>
              <a:t>‹Nº›</a:t>
            </a:fld>
            <a:endParaRPr lang="es-MX"/>
          </a:p>
        </p:txBody>
      </p:sp>
    </p:spTree>
    <p:extLst>
      <p:ext uri="{BB962C8B-B14F-4D97-AF65-F5344CB8AC3E}">
        <p14:creationId xmlns:p14="http://schemas.microsoft.com/office/powerpoint/2010/main" xmlns="" val="40180783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338" name="Picture 2" descr="I:\Eclipse\What are the full moon names  _ Astronomy Essentials _ EarthSky_files\eclipse-lunar-2004-Fred-Espenak-300x300.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40660" y="-272614"/>
            <a:ext cx="7200800" cy="72008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3 Título"/>
          <p:cNvSpPr>
            <a:spLocks noGrp="1"/>
          </p:cNvSpPr>
          <p:nvPr>
            <p:ph type="ctrTitle"/>
          </p:nvPr>
        </p:nvSpPr>
        <p:spPr/>
        <p:txBody>
          <a:bodyPr>
            <a:normAutofit fontScale="90000"/>
          </a:bodyPr>
          <a:lstStyle/>
          <a:p>
            <a:r>
              <a:rPr lang="es-MX" sz="4000" b="1" dirty="0" smtClean="0">
                <a:solidFill>
                  <a:schemeClr val="bg1"/>
                </a:solidFill>
                <a:effectLst>
                  <a:outerShdw blurRad="38100" dist="38100" dir="2700000" algn="tl">
                    <a:srgbClr val="000000">
                      <a:alpha val="43137"/>
                    </a:srgbClr>
                  </a:outerShdw>
                </a:effectLst>
              </a:rPr>
              <a:t>Eclipse de Luna del 31 de enero de 2018</a:t>
            </a:r>
            <a:r>
              <a:rPr lang="es-MX" dirty="0" smtClean="0">
                <a:solidFill>
                  <a:schemeClr val="bg1"/>
                </a:solidFill>
              </a:rPr>
              <a:t/>
            </a:r>
            <a:br>
              <a:rPr lang="es-MX" dirty="0" smtClean="0">
                <a:solidFill>
                  <a:schemeClr val="bg1"/>
                </a:solidFill>
              </a:rPr>
            </a:br>
            <a:r>
              <a:rPr lang="es-MX" sz="3600" b="1" dirty="0" smtClean="0">
                <a:solidFill>
                  <a:schemeClr val="bg1"/>
                </a:solidFill>
              </a:rPr>
              <a:t>¿Luna de sangre + Súperluna + Luna azul?</a:t>
            </a:r>
            <a:endParaRPr lang="es-MX" sz="3600" b="1" dirty="0">
              <a:solidFill>
                <a:schemeClr val="bg1"/>
              </a:solidFill>
            </a:endParaRPr>
          </a:p>
        </p:txBody>
      </p:sp>
      <p:sp>
        <p:nvSpPr>
          <p:cNvPr id="5" name="4 Subtítulo"/>
          <p:cNvSpPr>
            <a:spLocks noGrp="1"/>
          </p:cNvSpPr>
          <p:nvPr>
            <p:ph type="subTitle" idx="1"/>
          </p:nvPr>
        </p:nvSpPr>
        <p:spPr>
          <a:xfrm>
            <a:off x="1547664" y="4595090"/>
            <a:ext cx="6400800" cy="1752600"/>
          </a:xfrm>
        </p:spPr>
        <p:txBody>
          <a:bodyPr/>
          <a:lstStyle/>
          <a:p>
            <a:r>
              <a:rPr lang="es-MX" dirty="0" smtClean="0"/>
              <a:t>ProAstronomía – PROA-UH</a:t>
            </a:r>
            <a:endParaRPr lang="es-MX" dirty="0"/>
          </a:p>
        </p:txBody>
      </p:sp>
    </p:spTree>
    <p:extLst>
      <p:ext uri="{BB962C8B-B14F-4D97-AF65-F5344CB8AC3E}">
        <p14:creationId xmlns:p14="http://schemas.microsoft.com/office/powerpoint/2010/main" xmlns="" val="20264860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¿Súperluna?</a:t>
            </a:r>
            <a:endParaRPr lang="es-MX" dirty="0"/>
          </a:p>
        </p:txBody>
      </p:sp>
      <p:sp>
        <p:nvSpPr>
          <p:cNvPr id="3" name="2 Marcador de contenido"/>
          <p:cNvSpPr>
            <a:spLocks noGrp="1"/>
          </p:cNvSpPr>
          <p:nvPr>
            <p:ph idx="1"/>
          </p:nvPr>
        </p:nvSpPr>
        <p:spPr>
          <a:xfrm>
            <a:off x="457200" y="1600200"/>
            <a:ext cx="8229600" cy="5141168"/>
          </a:xfrm>
        </p:spPr>
        <p:txBody>
          <a:bodyPr>
            <a:normAutofit fontScale="92500"/>
          </a:bodyPr>
          <a:lstStyle/>
          <a:p>
            <a:pPr marL="0" indent="0">
              <a:buNone/>
            </a:pPr>
            <a:r>
              <a:rPr lang="es-MX" dirty="0" smtClean="0"/>
              <a:t>La órbita de nuestro satélite en torno a la tierra una elipse y con una ligera excentricidad. La Tierra está en uno de sus focos. Una súperluna ocurre cuando la Luna está pasando cerca del punto más cercano de su órbita a la Tierra (perigeo) y, por su ángulo respecto al Sol, se ve en la fase de Luna llena.</a:t>
            </a:r>
          </a:p>
          <a:p>
            <a:pPr marL="0" indent="0" algn="ctr">
              <a:buNone/>
            </a:pPr>
            <a:r>
              <a:rPr lang="es-MX" b="1" dirty="0" smtClean="0"/>
              <a:t>Es decir: súperluna = Luna llena </a:t>
            </a:r>
            <a:r>
              <a:rPr lang="es-MX" b="1" u="sng" dirty="0" smtClean="0"/>
              <a:t>cerca</a:t>
            </a:r>
            <a:r>
              <a:rPr lang="es-MX" b="1" dirty="0" smtClean="0"/>
              <a:t> del perigeo </a:t>
            </a:r>
          </a:p>
          <a:p>
            <a:pPr marL="0" indent="0">
              <a:buNone/>
            </a:pPr>
            <a:r>
              <a:rPr lang="es-MX" dirty="0" smtClean="0"/>
              <a:t>Eso hace que la Luna se vea hasta un 14% más grande y un 30% más brillante que una Luna llena en su punto más alejado de la Tierra (apogeo).</a:t>
            </a:r>
          </a:p>
        </p:txBody>
      </p:sp>
    </p:spTree>
    <p:extLst>
      <p:ext uri="{BB962C8B-B14F-4D97-AF65-F5344CB8AC3E}">
        <p14:creationId xmlns:p14="http://schemas.microsoft.com/office/powerpoint/2010/main" xmlns="" val="40162132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419872" y="274638"/>
            <a:ext cx="5266928" cy="1143000"/>
          </a:xfrm>
        </p:spPr>
        <p:txBody>
          <a:bodyPr>
            <a:normAutofit fontScale="90000"/>
          </a:bodyPr>
          <a:lstStyle/>
          <a:p>
            <a:pPr algn="l"/>
            <a:r>
              <a:rPr lang="es-MX" b="1" dirty="0" smtClean="0"/>
              <a:t>¿Se puede ver una súperluna?</a:t>
            </a:r>
            <a:endParaRPr lang="es-MX" b="1" dirty="0"/>
          </a:p>
        </p:txBody>
      </p:sp>
      <p:sp>
        <p:nvSpPr>
          <p:cNvPr id="3" name="2 Marcador de contenido"/>
          <p:cNvSpPr>
            <a:spLocks noGrp="1"/>
          </p:cNvSpPr>
          <p:nvPr>
            <p:ph idx="1"/>
          </p:nvPr>
        </p:nvSpPr>
        <p:spPr>
          <a:xfrm>
            <a:off x="3788755" y="1658869"/>
            <a:ext cx="5175734" cy="5141168"/>
          </a:xfrm>
        </p:spPr>
        <p:txBody>
          <a:bodyPr>
            <a:normAutofit lnSpcReduction="10000"/>
          </a:bodyPr>
          <a:lstStyle/>
          <a:p>
            <a:pPr marL="0" indent="0">
              <a:buNone/>
            </a:pPr>
            <a:r>
              <a:rPr lang="es-MX" b="1" dirty="0" smtClean="0">
                <a:solidFill>
                  <a:srgbClr val="FF0000"/>
                </a:solidFill>
              </a:rPr>
              <a:t>Sin embargo, a pesar de lo que piensa la gente, el ojo y el cerebro humanos no son capaces de detectar la diferencia con una Luna llena trivial.</a:t>
            </a:r>
          </a:p>
          <a:p>
            <a:pPr marL="0" indent="0">
              <a:buNone/>
            </a:pPr>
            <a:endParaRPr lang="es-MX" b="1" dirty="0" smtClean="0">
              <a:solidFill>
                <a:srgbClr val="FF0000"/>
              </a:solidFill>
            </a:endParaRPr>
          </a:p>
          <a:p>
            <a:pPr marL="0" indent="0">
              <a:buNone/>
            </a:pPr>
            <a:r>
              <a:rPr lang="es-MX" b="1" dirty="0" smtClean="0">
                <a:solidFill>
                  <a:srgbClr val="FF0000"/>
                </a:solidFill>
              </a:rPr>
              <a:t>Por una ilusión óptica,</a:t>
            </a:r>
            <a:br>
              <a:rPr lang="es-MX" b="1" dirty="0" smtClean="0">
                <a:solidFill>
                  <a:srgbClr val="FF0000"/>
                </a:solidFill>
              </a:rPr>
            </a:br>
            <a:r>
              <a:rPr lang="es-MX" b="1" dirty="0" smtClean="0">
                <a:solidFill>
                  <a:srgbClr val="FF0000"/>
                </a:solidFill>
              </a:rPr>
              <a:t>la luna (o las constelaciones) siempre se ven más grandes cerca del horizonte…</a:t>
            </a:r>
            <a:endParaRPr lang="es-MX" b="1" dirty="0">
              <a:solidFill>
                <a:srgbClr val="FF0000"/>
              </a:solidFill>
            </a:endParaRPr>
          </a:p>
        </p:txBody>
      </p:sp>
      <p:pic>
        <p:nvPicPr>
          <p:cNvPr id="5" name="Picture 2" descr="I:\Eclipse\Supermoon_comparison.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30996" y="116632"/>
            <a:ext cx="2965809" cy="295232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5 Rectángulo"/>
          <p:cNvSpPr/>
          <p:nvPr/>
        </p:nvSpPr>
        <p:spPr>
          <a:xfrm>
            <a:off x="188355" y="3068960"/>
            <a:ext cx="3600400" cy="1754326"/>
          </a:xfrm>
          <a:prstGeom prst="rect">
            <a:avLst/>
          </a:prstGeom>
        </p:spPr>
        <p:txBody>
          <a:bodyPr wrap="square">
            <a:spAutoFit/>
          </a:bodyPr>
          <a:lstStyle/>
          <a:p>
            <a:r>
              <a:rPr lang="es-MX" dirty="0" smtClean="0"/>
              <a:t>La </a:t>
            </a:r>
            <a:r>
              <a:rPr lang="es-MX" dirty="0" err="1" smtClean="0"/>
              <a:t>superluna</a:t>
            </a:r>
            <a:r>
              <a:rPr lang="es-MX" dirty="0" smtClean="0"/>
              <a:t> del 19 de marzo de 2011 (derecha) comparada con una luna promedio el 20 de diciembre de 2010 (izquierda), vista desde la tierra. Abajo, como se vio desde Washington (Wikipedia).</a:t>
            </a:r>
            <a:endParaRPr lang="es-MX" dirty="0"/>
          </a:p>
        </p:txBody>
      </p:sp>
      <p:pic>
        <p:nvPicPr>
          <p:cNvPr id="9218" name="Picture 2" descr="I:\Eclipse\Perigee_Moon_19_March_2011_Lincoln_Memorial.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45036" y="4850454"/>
            <a:ext cx="2937727" cy="194958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398314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dirty="0" err="1" smtClean="0"/>
              <a:t>Súperlunas</a:t>
            </a:r>
            <a:endParaRPr lang="es-MX" b="1" dirty="0"/>
          </a:p>
        </p:txBody>
      </p:sp>
      <p:sp>
        <p:nvSpPr>
          <p:cNvPr id="3" name="2 Marcador de contenido"/>
          <p:cNvSpPr>
            <a:spLocks noGrp="1"/>
          </p:cNvSpPr>
          <p:nvPr>
            <p:ph idx="1"/>
          </p:nvPr>
        </p:nvSpPr>
        <p:spPr/>
        <p:txBody>
          <a:bodyPr>
            <a:normAutofit fontScale="85000" lnSpcReduction="20000"/>
          </a:bodyPr>
          <a:lstStyle/>
          <a:p>
            <a:r>
              <a:rPr lang="es-MX" dirty="0" smtClean="0"/>
              <a:t>La súperluna llena del </a:t>
            </a:r>
            <a:r>
              <a:rPr lang="es-MX" dirty="0" smtClean="0">
                <a:solidFill>
                  <a:srgbClr val="FF0000"/>
                </a:solidFill>
              </a:rPr>
              <a:t>19 de marzo de 2011 </a:t>
            </a:r>
            <a:r>
              <a:rPr lang="es-MX" dirty="0" smtClean="0"/>
              <a:t>estuvo a sólo una hora del perigeo, a una distancia de 356.577 kilómetros. Por ello se vio un 14% más grande y hasta un 30% más brillante.</a:t>
            </a:r>
          </a:p>
          <a:p>
            <a:r>
              <a:rPr lang="es-MX" dirty="0" smtClean="0"/>
              <a:t>Una coincidencia tan cercana sólo se produce cada 18 años. Así, antes de esta fecha, este evento ocurrió el 28 de marzo de 1993.</a:t>
            </a:r>
          </a:p>
          <a:p>
            <a:r>
              <a:rPr lang="es-MX" dirty="0" smtClean="0"/>
              <a:t>En 2014  hubo hasta varias  oportunidades para ver la luna con un tamaño más grande y con una mayor luminosidad. La primera fue el sábado 12 de julio, la siguiente el domingo 10 de agosto,  la tercera el martes 9 de septiembre y la cuarta el viernes 07 de.</a:t>
            </a:r>
          </a:p>
        </p:txBody>
      </p:sp>
    </p:spTree>
    <p:extLst>
      <p:ext uri="{BB962C8B-B14F-4D97-AF65-F5344CB8AC3E}">
        <p14:creationId xmlns:p14="http://schemas.microsoft.com/office/powerpoint/2010/main" xmlns="" val="28980154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763" y="-12700"/>
            <a:ext cx="9132887" cy="688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1 Título"/>
          <p:cNvSpPr>
            <a:spLocks noGrp="1"/>
          </p:cNvSpPr>
          <p:nvPr>
            <p:ph type="title"/>
          </p:nvPr>
        </p:nvSpPr>
        <p:spPr/>
        <p:txBody>
          <a:bodyPr>
            <a:normAutofit fontScale="90000"/>
          </a:bodyPr>
          <a:lstStyle/>
          <a:p>
            <a:r>
              <a:rPr lang="es-MX" dirty="0" err="1" smtClean="0">
                <a:solidFill>
                  <a:schemeClr val="bg1"/>
                </a:solidFill>
              </a:rPr>
              <a:t>Súperlunas</a:t>
            </a:r>
            <a:r>
              <a:rPr lang="es-MX" dirty="0" smtClean="0">
                <a:solidFill>
                  <a:schemeClr val="bg1"/>
                </a:solidFill>
              </a:rPr>
              <a:t> ¿peligro de inundación?</a:t>
            </a:r>
            <a:endParaRPr lang="es-MX" dirty="0">
              <a:solidFill>
                <a:schemeClr val="bg1"/>
              </a:solidFill>
            </a:endParaRPr>
          </a:p>
        </p:txBody>
      </p:sp>
      <p:sp>
        <p:nvSpPr>
          <p:cNvPr id="3" name="2 Marcador de contenido"/>
          <p:cNvSpPr>
            <a:spLocks noGrp="1"/>
          </p:cNvSpPr>
          <p:nvPr>
            <p:ph idx="1"/>
          </p:nvPr>
        </p:nvSpPr>
        <p:spPr>
          <a:xfrm>
            <a:off x="457200" y="1600200"/>
            <a:ext cx="8229600" cy="5257800"/>
          </a:xfrm>
        </p:spPr>
        <p:txBody>
          <a:bodyPr>
            <a:normAutofit fontScale="85000" lnSpcReduction="10000"/>
          </a:bodyPr>
          <a:lstStyle/>
          <a:p>
            <a:pPr marL="0" indent="0">
              <a:buNone/>
            </a:pPr>
            <a:r>
              <a:rPr lang="es-MX" dirty="0" smtClean="0">
                <a:solidFill>
                  <a:schemeClr val="bg1"/>
                </a:solidFill>
                <a:effectLst>
                  <a:outerShdw blurRad="38100" dist="38100" dir="2700000" algn="tl">
                    <a:srgbClr val="000000">
                      <a:alpha val="43137"/>
                    </a:srgbClr>
                  </a:outerShdw>
                </a:effectLst>
              </a:rPr>
              <a:t>Durante las </a:t>
            </a:r>
            <a:r>
              <a:rPr lang="es-MX" dirty="0" err="1" smtClean="0">
                <a:solidFill>
                  <a:schemeClr val="bg1"/>
                </a:solidFill>
                <a:effectLst>
                  <a:outerShdw blurRad="38100" dist="38100" dir="2700000" algn="tl">
                    <a:srgbClr val="000000">
                      <a:alpha val="43137"/>
                    </a:srgbClr>
                  </a:outerShdw>
                </a:effectLst>
              </a:rPr>
              <a:t>superlunas</a:t>
            </a:r>
            <a:r>
              <a:rPr lang="es-MX" dirty="0" smtClean="0">
                <a:solidFill>
                  <a:schemeClr val="bg1"/>
                </a:solidFill>
                <a:effectLst>
                  <a:outerShdw blurRad="38100" dist="38100" dir="2700000" algn="tl">
                    <a:srgbClr val="000000">
                      <a:alpha val="43137"/>
                    </a:srgbClr>
                  </a:outerShdw>
                </a:effectLst>
              </a:rPr>
              <a:t> deben darse las mayores mareas ya que se unen dos factores:</a:t>
            </a:r>
          </a:p>
          <a:p>
            <a:r>
              <a:rPr lang="es-MX" dirty="0" smtClean="0">
                <a:solidFill>
                  <a:schemeClr val="bg1"/>
                </a:solidFill>
                <a:effectLst>
                  <a:outerShdw blurRad="38100" dist="38100" dir="2700000" algn="tl">
                    <a:srgbClr val="000000">
                      <a:alpha val="43137"/>
                    </a:srgbClr>
                  </a:outerShdw>
                </a:effectLst>
              </a:rPr>
              <a:t>Luna llena: la Tierra se encuentra entre la Luna y el Sol, sumándose ambas contribuciones gravitatorias para producir lo que se conoce como </a:t>
            </a:r>
            <a:r>
              <a:rPr lang="es-MX" b="1" i="1" dirty="0" smtClean="0">
                <a:solidFill>
                  <a:schemeClr val="bg1"/>
                </a:solidFill>
                <a:effectLst>
                  <a:outerShdw blurRad="38100" dist="38100" dir="2700000" algn="tl">
                    <a:srgbClr val="000000">
                      <a:alpha val="43137"/>
                    </a:srgbClr>
                  </a:outerShdw>
                </a:effectLst>
              </a:rPr>
              <a:t>'marea viva o </a:t>
            </a:r>
            <a:r>
              <a:rPr lang="es-MX" b="1" i="1" dirty="0" err="1" smtClean="0">
                <a:solidFill>
                  <a:schemeClr val="bg1"/>
                </a:solidFill>
                <a:effectLst>
                  <a:outerShdw blurRad="38100" dist="38100" dir="2700000" algn="tl">
                    <a:srgbClr val="000000">
                      <a:alpha val="43137"/>
                    </a:srgbClr>
                  </a:outerShdw>
                </a:effectLst>
              </a:rPr>
              <a:t>sizigia</a:t>
            </a:r>
            <a:r>
              <a:rPr lang="es-MX" dirty="0" smtClean="0">
                <a:solidFill>
                  <a:schemeClr val="bg1"/>
                </a:solidFill>
                <a:effectLst>
                  <a:outerShdw blurRad="38100" dist="38100" dir="2700000" algn="tl">
                    <a:srgbClr val="000000">
                      <a:alpha val="43137"/>
                    </a:srgbClr>
                  </a:outerShdw>
                </a:effectLst>
              </a:rPr>
              <a:t>'.</a:t>
            </a:r>
          </a:p>
          <a:p>
            <a:r>
              <a:rPr lang="es-MX" dirty="0" smtClean="0">
                <a:solidFill>
                  <a:schemeClr val="bg1"/>
                </a:solidFill>
                <a:effectLst>
                  <a:outerShdw blurRad="38100" dist="38100" dir="2700000" algn="tl">
                    <a:srgbClr val="000000">
                      <a:alpha val="43137"/>
                    </a:srgbClr>
                  </a:outerShdw>
                </a:effectLst>
              </a:rPr>
              <a:t>Luna cerca del perigeo: la atracción de la Luna es mayor que en otras ocasiones, lo que se conoce como </a:t>
            </a:r>
            <a:r>
              <a:rPr lang="es-MX" b="1" i="1" dirty="0" smtClean="0">
                <a:solidFill>
                  <a:schemeClr val="bg1"/>
                </a:solidFill>
                <a:effectLst>
                  <a:outerShdw blurRad="38100" dist="38100" dir="2700000" algn="tl">
                    <a:srgbClr val="000000">
                      <a:alpha val="43137"/>
                    </a:srgbClr>
                  </a:outerShdw>
                </a:effectLst>
              </a:rPr>
              <a:t>'marea de perigeo</a:t>
            </a:r>
            <a:r>
              <a:rPr lang="es-MX" dirty="0" smtClean="0">
                <a:solidFill>
                  <a:schemeClr val="bg1"/>
                </a:solidFill>
                <a:effectLst>
                  <a:outerShdw blurRad="38100" dist="38100" dir="2700000" algn="tl">
                    <a:srgbClr val="000000">
                      <a:alpha val="43137"/>
                    </a:srgbClr>
                  </a:outerShdw>
                </a:effectLst>
              </a:rPr>
              <a:t>‘, con un efecto de un 20% superior.</a:t>
            </a:r>
          </a:p>
          <a:p>
            <a:pPr marL="0" indent="0">
              <a:buNone/>
            </a:pPr>
            <a:r>
              <a:rPr lang="es-MX" dirty="0">
                <a:solidFill>
                  <a:srgbClr val="FF0000"/>
                </a:solidFill>
              </a:rPr>
              <a:t>¿</a:t>
            </a:r>
            <a:r>
              <a:rPr lang="es-MX" dirty="0" smtClean="0">
                <a:solidFill>
                  <a:srgbClr val="FF0000"/>
                </a:solidFill>
              </a:rPr>
              <a:t>Qué pasa si a esto se suma la elevación del mar causada por un centro de bajas presiones (</a:t>
            </a:r>
            <a:r>
              <a:rPr lang="es-MX" dirty="0" err="1" smtClean="0">
                <a:solidFill>
                  <a:srgbClr val="FF0000"/>
                </a:solidFill>
              </a:rPr>
              <a:t>surgencia</a:t>
            </a:r>
            <a:r>
              <a:rPr lang="es-MX" dirty="0" smtClean="0">
                <a:solidFill>
                  <a:srgbClr val="FF0000"/>
                </a:solidFill>
              </a:rPr>
              <a:t>) y la coincidencia de la Tierra en el Perihelio de su órbita en torno al Sol?</a:t>
            </a:r>
          </a:p>
        </p:txBody>
      </p:sp>
    </p:spTree>
    <p:extLst>
      <p:ext uri="{BB962C8B-B14F-4D97-AF65-F5344CB8AC3E}">
        <p14:creationId xmlns:p14="http://schemas.microsoft.com/office/powerpoint/2010/main" xmlns="" val="24680630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b="1" dirty="0" err="1" smtClean="0"/>
              <a:t>Súperlunas</a:t>
            </a:r>
            <a:r>
              <a:rPr lang="es-MX" b="1" dirty="0" smtClean="0"/>
              <a:t>. Mitos </a:t>
            </a:r>
            <a:endParaRPr lang="es-MX" dirty="0"/>
          </a:p>
        </p:txBody>
      </p:sp>
      <p:sp>
        <p:nvSpPr>
          <p:cNvPr id="3" name="2 Marcador de contenido"/>
          <p:cNvSpPr>
            <a:spLocks noGrp="1"/>
          </p:cNvSpPr>
          <p:nvPr>
            <p:ph idx="1"/>
          </p:nvPr>
        </p:nvSpPr>
        <p:spPr/>
        <p:txBody>
          <a:bodyPr>
            <a:normAutofit/>
          </a:bodyPr>
          <a:lstStyle/>
          <a:p>
            <a:pPr marL="0" indent="0">
              <a:buNone/>
            </a:pPr>
            <a:r>
              <a:rPr lang="es-MX" sz="2400" dirty="0" smtClean="0"/>
              <a:t>Según Wikipedia:</a:t>
            </a:r>
          </a:p>
          <a:p>
            <a:pPr marL="400050" lvl="1" indent="0">
              <a:buNone/>
            </a:pPr>
            <a:r>
              <a:rPr lang="es-MX" dirty="0" smtClean="0"/>
              <a:t>Richard </a:t>
            </a:r>
            <a:r>
              <a:rPr lang="es-MX" dirty="0" err="1" smtClean="0"/>
              <a:t>Nolle</a:t>
            </a:r>
            <a:r>
              <a:rPr lang="es-MX" dirty="0" smtClean="0"/>
              <a:t> ha argumentado que tres días después de producido el fenómeno de la </a:t>
            </a:r>
            <a:r>
              <a:rPr lang="es-MX" i="1" dirty="0" err="1" smtClean="0"/>
              <a:t>superluna</a:t>
            </a:r>
            <a:r>
              <a:rPr lang="es-MX" dirty="0" smtClean="0"/>
              <a:t>, la Tierra está más sujeta a desastres naturales como terremotos y actividades volcánicas debido a la mayor fuerza gravitacional de la Luna2</a:t>
            </a:r>
          </a:p>
          <a:p>
            <a:pPr marL="400050" lvl="1" indent="0">
              <a:buNone/>
            </a:pPr>
            <a:r>
              <a:rPr lang="es-MX" dirty="0" smtClean="0"/>
              <a:t>Nada de esto ha ocurrido nunca con las anteriores </a:t>
            </a:r>
            <a:r>
              <a:rPr lang="es-MX" dirty="0" err="1" smtClean="0"/>
              <a:t>superlunas</a:t>
            </a:r>
            <a:r>
              <a:rPr lang="es-MX" dirty="0" smtClean="0"/>
              <a:t> llenas, como la de 1993 o la </a:t>
            </a:r>
            <a:r>
              <a:rPr lang="es-MX" dirty="0" err="1" smtClean="0"/>
              <a:t>superluna</a:t>
            </a:r>
            <a:r>
              <a:rPr lang="es-MX" dirty="0" smtClean="0"/>
              <a:t> llena de 1975, pero la de 2011 fue poco después del </a:t>
            </a:r>
            <a:r>
              <a:rPr lang="es-MX" dirty="0" smtClean="0">
                <a:solidFill>
                  <a:srgbClr val="FF0000"/>
                </a:solidFill>
              </a:rPr>
              <a:t>terremoto y tsunami de Japón.</a:t>
            </a:r>
          </a:p>
          <a:p>
            <a:endParaRPr lang="es-MX" dirty="0"/>
          </a:p>
        </p:txBody>
      </p:sp>
    </p:spTree>
    <p:extLst>
      <p:ext uri="{BB962C8B-B14F-4D97-AF65-F5344CB8AC3E}">
        <p14:creationId xmlns:p14="http://schemas.microsoft.com/office/powerpoint/2010/main" xmlns="" val="8148851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dirty="0" err="1" smtClean="0"/>
              <a:t>Súperlunas</a:t>
            </a:r>
            <a:r>
              <a:rPr lang="es-MX" b="1" dirty="0" smtClean="0"/>
              <a:t>. Mitos </a:t>
            </a:r>
            <a:endParaRPr lang="es-MX" dirty="0"/>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xmlns="" val="3444612237"/>
              </p:ext>
            </p:extLst>
          </p:nvPr>
        </p:nvGraphicFramePr>
        <p:xfrm>
          <a:off x="3227512" y="1258290"/>
          <a:ext cx="5819094" cy="5327842"/>
        </p:xfrm>
        <a:graphic>
          <a:graphicData uri="http://schemas.openxmlformats.org/drawingml/2006/table">
            <a:tbl>
              <a:tblPr/>
              <a:tblGrid>
                <a:gridCol w="2742332"/>
                <a:gridCol w="3076762"/>
              </a:tblGrid>
              <a:tr h="118760">
                <a:tc gridSpan="2">
                  <a:txBody>
                    <a:bodyPr/>
                    <a:lstStyle/>
                    <a:p>
                      <a:pPr algn="ctr"/>
                      <a:r>
                        <a:rPr lang="es-MX" sz="2000" b="1" dirty="0">
                          <a:effectLst/>
                        </a:rPr>
                        <a:t>Datos generales del terremoto y </a:t>
                      </a:r>
                      <a:r>
                        <a:rPr lang="es-MX" sz="2000" b="1" dirty="0" smtClean="0">
                          <a:effectLst/>
                        </a:rPr>
                        <a:t>maremoto</a:t>
                      </a:r>
                      <a:endParaRPr lang="es-MX" sz="2000" b="1" dirty="0">
                        <a:effectLst/>
                      </a:endParaRPr>
                    </a:p>
                  </a:txBody>
                  <a:tcPr marL="64657" marR="64657" marT="32328" marB="32328" anchor="ctr">
                    <a:lnL>
                      <a:noFill/>
                    </a:lnL>
                    <a:lnR>
                      <a:noFill/>
                    </a:lnR>
                    <a:lnT>
                      <a:noFill/>
                    </a:lnT>
                    <a:lnB>
                      <a:noFill/>
                    </a:lnB>
                  </a:tcPr>
                </a:tc>
                <a:tc hMerge="1">
                  <a:txBody>
                    <a:bodyPr/>
                    <a:lstStyle/>
                    <a:p>
                      <a:endParaRPr lang="es-MX"/>
                    </a:p>
                  </a:txBody>
                  <a:tcPr/>
                </a:tc>
              </a:tr>
              <a:tr h="258626">
                <a:tc>
                  <a:txBody>
                    <a:bodyPr/>
                    <a:lstStyle/>
                    <a:p>
                      <a:pPr algn="l"/>
                      <a:r>
                        <a:rPr lang="es-MX" sz="2000" b="1" dirty="0">
                          <a:solidFill>
                            <a:srgbClr val="FF0000"/>
                          </a:solidFill>
                          <a:effectLst/>
                        </a:rPr>
                        <a:t>Fecha</a:t>
                      </a:r>
                    </a:p>
                  </a:txBody>
                  <a:tcPr marL="64657" marR="64657" marT="32328" marB="32328" anchor="ctr">
                    <a:lnL>
                      <a:noFill/>
                    </a:lnL>
                    <a:lnR>
                      <a:noFill/>
                    </a:lnR>
                    <a:lnT>
                      <a:noFill/>
                    </a:lnT>
                    <a:lnB>
                      <a:noFill/>
                    </a:lnB>
                  </a:tcPr>
                </a:tc>
                <a:tc>
                  <a:txBody>
                    <a:bodyPr/>
                    <a:lstStyle/>
                    <a:p>
                      <a:r>
                        <a:rPr lang="es-MX" sz="1800" b="1" dirty="0">
                          <a:solidFill>
                            <a:srgbClr val="FF0000"/>
                          </a:solidFill>
                        </a:rPr>
                        <a:t>11 de marzo de 2011</a:t>
                      </a:r>
                    </a:p>
                  </a:txBody>
                  <a:tcPr marL="64657" marR="64657" marT="32328" marB="32328" anchor="ctr">
                    <a:lnL>
                      <a:noFill/>
                    </a:lnL>
                    <a:lnR>
                      <a:noFill/>
                    </a:lnR>
                    <a:lnT>
                      <a:noFill/>
                    </a:lnT>
                    <a:lnB>
                      <a:noFill/>
                    </a:lnB>
                  </a:tcPr>
                </a:tc>
              </a:tr>
              <a:tr h="452596">
                <a:tc>
                  <a:txBody>
                    <a:bodyPr/>
                    <a:lstStyle/>
                    <a:p>
                      <a:pPr algn="l"/>
                      <a:r>
                        <a:rPr lang="es-MX" sz="1800">
                          <a:effectLst/>
                        </a:rPr>
                        <a:t>Tipo</a:t>
                      </a:r>
                    </a:p>
                  </a:txBody>
                  <a:tcPr marL="64657" marR="64657" marT="32328" marB="32328" anchor="ctr">
                    <a:lnL>
                      <a:noFill/>
                    </a:lnL>
                    <a:lnR>
                      <a:noFill/>
                    </a:lnR>
                    <a:lnT>
                      <a:noFill/>
                    </a:lnT>
                    <a:lnB>
                      <a:noFill/>
                    </a:lnB>
                  </a:tcPr>
                </a:tc>
                <a:tc>
                  <a:txBody>
                    <a:bodyPr/>
                    <a:lstStyle/>
                    <a:p>
                      <a:r>
                        <a:rPr lang="es-MX" sz="1600" dirty="0"/>
                        <a:t>Falla inversa </a:t>
                      </a:r>
                      <a:r>
                        <a:rPr lang="es-MX" sz="1600" dirty="0" err="1"/>
                        <a:t>interplacas</a:t>
                      </a:r>
                      <a:r>
                        <a:rPr lang="es-MX" sz="1600" dirty="0"/>
                        <a:t> (Pacífica, Norteamericana</a:t>
                      </a:r>
                      <a:r>
                        <a:rPr lang="es-MX" sz="1600" dirty="0" smtClean="0"/>
                        <a:t>)</a:t>
                      </a:r>
                      <a:endParaRPr lang="es-MX" sz="1600" dirty="0"/>
                    </a:p>
                  </a:txBody>
                  <a:tcPr marL="64657" marR="64657" marT="32328" marB="32328" anchor="ctr">
                    <a:lnL>
                      <a:noFill/>
                    </a:lnL>
                    <a:lnR>
                      <a:noFill/>
                    </a:lnR>
                    <a:lnT>
                      <a:noFill/>
                    </a:lnT>
                    <a:lnB>
                      <a:noFill/>
                    </a:lnB>
                  </a:tcPr>
                </a:tc>
              </a:tr>
              <a:tr h="452596">
                <a:tc>
                  <a:txBody>
                    <a:bodyPr/>
                    <a:lstStyle/>
                    <a:p>
                      <a:pPr algn="l"/>
                      <a:r>
                        <a:rPr lang="es-MX" sz="1800" dirty="0">
                          <a:effectLst/>
                        </a:rPr>
                        <a:t>Magnitud</a:t>
                      </a:r>
                    </a:p>
                  </a:txBody>
                  <a:tcPr marL="64657" marR="64657" marT="32328" marB="32328" anchor="ctr">
                    <a:lnL>
                      <a:noFill/>
                    </a:lnL>
                    <a:lnR>
                      <a:noFill/>
                    </a:lnR>
                    <a:lnT>
                      <a:noFill/>
                    </a:lnT>
                    <a:lnB>
                      <a:noFill/>
                    </a:lnB>
                  </a:tcPr>
                </a:tc>
                <a:tc>
                  <a:txBody>
                    <a:bodyPr/>
                    <a:lstStyle/>
                    <a:p>
                      <a:r>
                        <a:rPr lang="es-MX" sz="1600" dirty="0" smtClean="0"/>
                        <a:t>9,0</a:t>
                      </a:r>
                      <a:r>
                        <a:rPr lang="es-MX" sz="1600" i="1" dirty="0" smtClean="0"/>
                        <a:t>M</a:t>
                      </a:r>
                      <a:r>
                        <a:rPr lang="es-MX" sz="1600" baseline="-25000" dirty="0" smtClean="0"/>
                        <a:t>W</a:t>
                      </a:r>
                      <a:r>
                        <a:rPr lang="es-MX" sz="1600" dirty="0" smtClean="0"/>
                        <a:t> </a:t>
                      </a:r>
                      <a:r>
                        <a:rPr lang="es-MX" sz="1600" dirty="0"/>
                        <a:t/>
                      </a:r>
                      <a:br>
                        <a:rPr lang="es-MX" sz="1600" dirty="0"/>
                      </a:br>
                      <a:r>
                        <a:rPr lang="es-MX" sz="1600" dirty="0"/>
                        <a:t>8,9 </a:t>
                      </a:r>
                      <a:r>
                        <a:rPr lang="es-MX" sz="1600" i="1" dirty="0"/>
                        <a:t>M</a:t>
                      </a:r>
                      <a:r>
                        <a:rPr lang="es-MX" sz="1600" baseline="-25000" dirty="0"/>
                        <a:t>L</a:t>
                      </a:r>
                      <a:endParaRPr lang="es-MX" sz="1600" dirty="0"/>
                    </a:p>
                  </a:txBody>
                  <a:tcPr marL="64657" marR="64657" marT="32328" marB="32328" anchor="ctr">
                    <a:lnL>
                      <a:noFill/>
                    </a:lnL>
                    <a:lnR>
                      <a:noFill/>
                    </a:lnR>
                    <a:lnT>
                      <a:noFill/>
                    </a:lnT>
                    <a:lnB>
                      <a:noFill/>
                    </a:lnB>
                  </a:tcPr>
                </a:tc>
              </a:tr>
              <a:tr h="452596">
                <a:tc>
                  <a:txBody>
                    <a:bodyPr/>
                    <a:lstStyle/>
                    <a:p>
                      <a:pPr algn="l"/>
                      <a:r>
                        <a:rPr lang="es-MX" sz="1800">
                          <a:effectLst/>
                        </a:rPr>
                        <a:t>Intensidad máxima</a:t>
                      </a:r>
                    </a:p>
                  </a:txBody>
                  <a:tcPr marL="64657" marR="64657" marT="32328" marB="32328" anchor="ctr">
                    <a:lnL>
                      <a:noFill/>
                    </a:lnL>
                    <a:lnR>
                      <a:noFill/>
                    </a:lnR>
                    <a:lnT>
                      <a:noFill/>
                    </a:lnT>
                    <a:lnB>
                      <a:noFill/>
                    </a:lnB>
                  </a:tcPr>
                </a:tc>
                <a:tc>
                  <a:txBody>
                    <a:bodyPr/>
                    <a:lstStyle/>
                    <a:p>
                      <a:r>
                        <a:rPr lang="es-MX" sz="1600" dirty="0"/>
                        <a:t>Grado IX en la escala de Mercalli </a:t>
                      </a:r>
                      <a:br>
                        <a:rPr lang="es-MX" sz="1600" dirty="0"/>
                      </a:br>
                      <a:r>
                        <a:rPr lang="es-MX" sz="1600" dirty="0"/>
                        <a:t>7 </a:t>
                      </a:r>
                      <a:r>
                        <a:rPr lang="es-MX" sz="1600" dirty="0" err="1"/>
                        <a:t>Shindo</a:t>
                      </a:r>
                      <a:endParaRPr lang="es-MX" sz="1600" dirty="0"/>
                    </a:p>
                  </a:txBody>
                  <a:tcPr marL="64657" marR="64657" marT="32328" marB="32328" anchor="ctr">
                    <a:lnL>
                      <a:noFill/>
                    </a:lnL>
                    <a:lnR>
                      <a:noFill/>
                    </a:lnR>
                    <a:lnT>
                      <a:noFill/>
                    </a:lnT>
                    <a:lnB>
                      <a:noFill/>
                    </a:lnB>
                  </a:tcPr>
                </a:tc>
              </a:tr>
              <a:tr h="632046">
                <a:tc>
                  <a:txBody>
                    <a:bodyPr/>
                    <a:lstStyle/>
                    <a:p>
                      <a:pPr algn="l"/>
                      <a:r>
                        <a:rPr lang="es-MX" sz="1800" dirty="0">
                          <a:effectLst/>
                        </a:rPr>
                        <a:t>Aceleración sísmica horizontal</a:t>
                      </a:r>
                    </a:p>
                  </a:txBody>
                  <a:tcPr marL="64657" marR="64657" marT="32328" marB="32328" anchor="ctr">
                    <a:lnL>
                      <a:noFill/>
                    </a:lnL>
                    <a:lnR>
                      <a:noFill/>
                    </a:lnR>
                    <a:lnT>
                      <a:noFill/>
                    </a:lnT>
                    <a:lnB>
                      <a:noFill/>
                    </a:lnB>
                  </a:tcPr>
                </a:tc>
                <a:tc>
                  <a:txBody>
                    <a:bodyPr/>
                    <a:lstStyle/>
                    <a:p>
                      <a:r>
                        <a:rPr lang="es-MX" sz="1600"/>
                        <a:t>400</a:t>
                      </a:r>
                    </a:p>
                  </a:txBody>
                  <a:tcPr marL="64657" marR="64657" marT="32328" marB="32328" anchor="ctr">
                    <a:lnL>
                      <a:noFill/>
                    </a:lnL>
                    <a:lnR>
                      <a:noFill/>
                    </a:lnR>
                    <a:lnT>
                      <a:noFill/>
                    </a:lnT>
                    <a:lnB>
                      <a:noFill/>
                    </a:lnB>
                  </a:tcPr>
                </a:tc>
              </a:tr>
              <a:tr h="258626">
                <a:tc>
                  <a:txBody>
                    <a:bodyPr/>
                    <a:lstStyle/>
                    <a:p>
                      <a:pPr algn="l"/>
                      <a:r>
                        <a:rPr lang="es-MX" sz="1800">
                          <a:effectLst/>
                        </a:rPr>
                        <a:t>Profundidad</a:t>
                      </a:r>
                    </a:p>
                  </a:txBody>
                  <a:tcPr marL="64657" marR="64657" marT="32328" marB="32328" anchor="ctr">
                    <a:lnL>
                      <a:noFill/>
                    </a:lnL>
                    <a:lnR>
                      <a:noFill/>
                    </a:lnR>
                    <a:lnT>
                      <a:noFill/>
                    </a:lnT>
                    <a:lnB>
                      <a:noFill/>
                    </a:lnB>
                  </a:tcPr>
                </a:tc>
                <a:tc>
                  <a:txBody>
                    <a:bodyPr/>
                    <a:lstStyle/>
                    <a:p>
                      <a:r>
                        <a:rPr lang="es-MX" sz="1600" dirty="0"/>
                        <a:t>32 km</a:t>
                      </a:r>
                    </a:p>
                  </a:txBody>
                  <a:tcPr marL="64657" marR="64657" marT="32328" marB="32328" anchor="ctr">
                    <a:lnL>
                      <a:noFill/>
                    </a:lnL>
                    <a:lnR>
                      <a:noFill/>
                    </a:lnR>
                    <a:lnT>
                      <a:noFill/>
                    </a:lnT>
                    <a:lnB>
                      <a:noFill/>
                    </a:lnB>
                  </a:tcPr>
                </a:tc>
              </a:tr>
              <a:tr h="258626">
                <a:tc>
                  <a:txBody>
                    <a:bodyPr/>
                    <a:lstStyle/>
                    <a:p>
                      <a:pPr algn="l"/>
                      <a:r>
                        <a:rPr lang="es-MX" sz="1800">
                          <a:effectLst/>
                        </a:rPr>
                        <a:t>Duración</a:t>
                      </a:r>
                    </a:p>
                  </a:txBody>
                  <a:tcPr marL="64657" marR="64657" marT="32328" marB="32328" anchor="ctr">
                    <a:lnL>
                      <a:noFill/>
                    </a:lnL>
                    <a:lnR>
                      <a:noFill/>
                    </a:lnR>
                    <a:lnT>
                      <a:noFill/>
                    </a:lnT>
                    <a:lnB>
                      <a:noFill/>
                    </a:lnB>
                  </a:tcPr>
                </a:tc>
                <a:tc>
                  <a:txBody>
                    <a:bodyPr/>
                    <a:lstStyle/>
                    <a:p>
                      <a:r>
                        <a:rPr lang="es-MX" sz="1600" dirty="0"/>
                        <a:t>6 </a:t>
                      </a:r>
                      <a:r>
                        <a:rPr lang="es-MX" sz="1600" dirty="0" smtClean="0"/>
                        <a:t>minutos</a:t>
                      </a:r>
                      <a:endParaRPr lang="es-MX" sz="1600" dirty="0"/>
                    </a:p>
                  </a:txBody>
                  <a:tcPr marL="64657" marR="64657" marT="32328" marB="32328" anchor="ctr">
                    <a:lnL>
                      <a:noFill/>
                    </a:lnL>
                    <a:lnR>
                      <a:noFill/>
                    </a:lnR>
                    <a:lnT>
                      <a:noFill/>
                    </a:lnT>
                    <a:lnB>
                      <a:noFill/>
                    </a:lnB>
                  </a:tcPr>
                </a:tc>
              </a:tr>
              <a:tr h="258626">
                <a:tc gridSpan="2">
                  <a:txBody>
                    <a:bodyPr/>
                    <a:lstStyle/>
                    <a:p>
                      <a:pPr algn="ctr"/>
                      <a:r>
                        <a:rPr lang="es-MX" sz="1400" dirty="0">
                          <a:effectLst/>
                        </a:rPr>
                        <a:t>Consecuencias</a:t>
                      </a:r>
                    </a:p>
                  </a:txBody>
                  <a:tcPr marL="64657" marR="64657" marT="32328" marB="32328" anchor="ctr">
                    <a:lnL>
                      <a:noFill/>
                    </a:lnL>
                    <a:lnR>
                      <a:noFill/>
                    </a:lnR>
                    <a:lnT>
                      <a:noFill/>
                    </a:lnT>
                    <a:lnB>
                      <a:noFill/>
                    </a:lnB>
                    <a:solidFill>
                      <a:srgbClr val="FFCC00"/>
                    </a:solidFill>
                  </a:tcPr>
                </a:tc>
                <a:tc hMerge="1">
                  <a:txBody>
                    <a:bodyPr/>
                    <a:lstStyle/>
                    <a:p>
                      <a:endParaRPr lang="es-MX"/>
                    </a:p>
                  </a:txBody>
                  <a:tcPr/>
                </a:tc>
              </a:tr>
              <a:tr h="452596">
                <a:tc>
                  <a:txBody>
                    <a:bodyPr/>
                    <a:lstStyle/>
                    <a:p>
                      <a:pPr algn="l"/>
                      <a:r>
                        <a:rPr lang="es-MX" sz="1800">
                          <a:effectLst/>
                        </a:rPr>
                        <a:t>Zonas afectadas</a:t>
                      </a:r>
                    </a:p>
                  </a:txBody>
                  <a:tcPr marL="64657" marR="64657" marT="32328" marB="32328" anchor="ctr">
                    <a:lnL>
                      <a:noFill/>
                    </a:lnL>
                    <a:lnR>
                      <a:noFill/>
                    </a:lnR>
                    <a:lnT>
                      <a:noFill/>
                    </a:lnT>
                    <a:lnB>
                      <a:noFill/>
                    </a:lnB>
                  </a:tcPr>
                </a:tc>
                <a:tc>
                  <a:txBody>
                    <a:bodyPr/>
                    <a:lstStyle/>
                    <a:p>
                      <a:r>
                        <a:rPr lang="es-MX" sz="1600" dirty="0"/>
                        <a:t>Japón </a:t>
                      </a:r>
                      <a:r>
                        <a:rPr lang="es-MX" sz="1600" dirty="0" smtClean="0"/>
                        <a:t>y Cuenca </a:t>
                      </a:r>
                      <a:r>
                        <a:rPr lang="es-MX" sz="1600" dirty="0"/>
                        <a:t>del Pacífico</a:t>
                      </a:r>
                    </a:p>
                  </a:txBody>
                  <a:tcPr marL="64657" marR="64657" marT="32328" marB="32328" anchor="ctr">
                    <a:lnL>
                      <a:noFill/>
                    </a:lnL>
                    <a:lnR>
                      <a:noFill/>
                    </a:lnR>
                    <a:lnT>
                      <a:noFill/>
                    </a:lnT>
                    <a:lnB>
                      <a:noFill/>
                    </a:lnB>
                  </a:tcPr>
                </a:tc>
              </a:tr>
              <a:tr h="258626">
                <a:tc>
                  <a:txBody>
                    <a:bodyPr/>
                    <a:lstStyle/>
                    <a:p>
                      <a:pPr algn="l"/>
                      <a:r>
                        <a:rPr lang="es-MX" sz="1800" dirty="0">
                          <a:effectLst/>
                        </a:rPr>
                        <a:t>Réplicas</a:t>
                      </a:r>
                    </a:p>
                  </a:txBody>
                  <a:tcPr marL="64657" marR="64657" marT="32328" marB="32328" anchor="ctr">
                    <a:lnL>
                      <a:noFill/>
                    </a:lnL>
                    <a:lnR>
                      <a:noFill/>
                    </a:lnR>
                    <a:lnT>
                      <a:noFill/>
                    </a:lnT>
                    <a:lnB>
                      <a:noFill/>
                    </a:lnB>
                  </a:tcPr>
                </a:tc>
                <a:tc>
                  <a:txBody>
                    <a:bodyPr/>
                    <a:lstStyle/>
                    <a:p>
                      <a:r>
                        <a:rPr lang="es-MX" sz="1600" dirty="0" smtClean="0"/>
                        <a:t>1235</a:t>
                      </a:r>
                      <a:endParaRPr lang="es-MX" sz="1600" dirty="0"/>
                    </a:p>
                  </a:txBody>
                  <a:tcPr marL="64657" marR="64657" marT="32328" marB="32328" anchor="ctr">
                    <a:lnL>
                      <a:noFill/>
                    </a:lnL>
                    <a:lnR>
                      <a:noFill/>
                    </a:lnR>
                    <a:lnT>
                      <a:noFill/>
                    </a:lnT>
                    <a:lnB>
                      <a:noFill/>
                    </a:lnB>
                  </a:tcPr>
                </a:tc>
              </a:tr>
              <a:tr h="452596">
                <a:tc>
                  <a:txBody>
                    <a:bodyPr/>
                    <a:lstStyle/>
                    <a:p>
                      <a:pPr algn="l"/>
                      <a:r>
                        <a:rPr lang="es-MX" sz="1800" dirty="0">
                          <a:effectLst/>
                        </a:rPr>
                        <a:t>Víctimas</a:t>
                      </a:r>
                    </a:p>
                  </a:txBody>
                  <a:tcPr marL="64657" marR="64657" marT="32328" marB="32328" anchor="ctr">
                    <a:lnL>
                      <a:noFill/>
                    </a:lnL>
                    <a:lnR>
                      <a:noFill/>
                    </a:lnR>
                    <a:lnT>
                      <a:noFill/>
                    </a:lnT>
                    <a:lnB>
                      <a:noFill/>
                    </a:lnB>
                  </a:tcPr>
                </a:tc>
                <a:tc>
                  <a:txBody>
                    <a:bodyPr/>
                    <a:lstStyle/>
                    <a:p>
                      <a:r>
                        <a:rPr lang="es-MX" sz="1600" dirty="0"/>
                        <a:t>20 896 muertos, 3084 desaparecidos y 6025 heridos</a:t>
                      </a:r>
                      <a:r>
                        <a:rPr lang="es-MX" sz="1600" dirty="0" smtClean="0"/>
                        <a:t>.</a:t>
                      </a:r>
                      <a:endParaRPr lang="es-MX" sz="1600" dirty="0"/>
                    </a:p>
                  </a:txBody>
                  <a:tcPr marL="64657" marR="64657" marT="32328" marB="32328" anchor="ctr">
                    <a:lnL>
                      <a:noFill/>
                    </a:lnL>
                    <a:lnR>
                      <a:noFill/>
                    </a:lnR>
                    <a:lnT>
                      <a:noFill/>
                    </a:lnT>
                    <a:lnB>
                      <a:noFill/>
                    </a:lnB>
                  </a:tcPr>
                </a:tc>
              </a:tr>
            </a:tbl>
          </a:graphicData>
        </a:graphic>
      </p:graphicFrame>
      <p:sp>
        <p:nvSpPr>
          <p:cNvPr id="5" name="4 Rectángulo"/>
          <p:cNvSpPr/>
          <p:nvPr/>
        </p:nvSpPr>
        <p:spPr>
          <a:xfrm>
            <a:off x="400089" y="1340767"/>
            <a:ext cx="2348720" cy="461665"/>
          </a:xfrm>
          <a:prstGeom prst="rect">
            <a:avLst/>
          </a:prstGeom>
        </p:spPr>
        <p:txBody>
          <a:bodyPr wrap="none">
            <a:spAutoFit/>
          </a:bodyPr>
          <a:lstStyle/>
          <a:p>
            <a:r>
              <a:rPr lang="es-MX" sz="2400" dirty="0" smtClean="0"/>
              <a:t>Según Wikipedia:</a:t>
            </a:r>
          </a:p>
        </p:txBody>
      </p:sp>
      <p:pic>
        <p:nvPicPr>
          <p:cNvPr id="10241" name="Picture 1" descr="I:\Eclipse\JAPAN_EARTHQUAKE_20110311-es.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3840" y="1844824"/>
            <a:ext cx="3048000" cy="2724150"/>
          </a:xfrm>
          <a:prstGeom prst="rect">
            <a:avLst/>
          </a:prstGeom>
          <a:noFill/>
          <a:extLst>
            <a:ext uri="{909E8E84-426E-40DD-AFC4-6F175D3DCCD1}">
              <a14:hiddenFill xmlns:a14="http://schemas.microsoft.com/office/drawing/2010/main" xmlns="">
                <a:solidFill>
                  <a:srgbClr val="FFFFFF"/>
                </a:solidFill>
              </a14:hiddenFill>
            </a:ext>
          </a:extLst>
        </p:spPr>
      </p:pic>
      <p:pic>
        <p:nvPicPr>
          <p:cNvPr id="10242" name="Picture 2" descr="I:\Eclipse\Fukushima_I_by_Digital_Globe.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2792" y="4581128"/>
            <a:ext cx="3056574" cy="1772812"/>
          </a:xfrm>
          <a:prstGeom prst="rect">
            <a:avLst/>
          </a:prstGeom>
          <a:noFill/>
          <a:extLst>
            <a:ext uri="{909E8E84-426E-40DD-AFC4-6F175D3DCCD1}">
              <a14:hiddenFill xmlns:a14="http://schemas.microsoft.com/office/drawing/2010/main" xmlns="">
                <a:solidFill>
                  <a:srgbClr val="FFFFFF"/>
                </a:solidFill>
              </a14:hiddenFill>
            </a:ext>
          </a:extLst>
        </p:spPr>
      </p:pic>
      <p:sp>
        <p:nvSpPr>
          <p:cNvPr id="6" name="5 Llamada ovalada"/>
          <p:cNvSpPr/>
          <p:nvPr/>
        </p:nvSpPr>
        <p:spPr>
          <a:xfrm>
            <a:off x="3143240" y="2643182"/>
            <a:ext cx="3895272" cy="3000396"/>
          </a:xfrm>
          <a:prstGeom prst="wedgeEllipseCallout">
            <a:avLst>
              <a:gd name="adj1" fmla="val 25682"/>
              <a:gd name="adj2" fmla="val -63673"/>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MX" dirty="0" smtClean="0"/>
              <a:t>Se fijaron en algo:</a:t>
            </a:r>
          </a:p>
          <a:p>
            <a:pPr algn="ctr"/>
            <a:r>
              <a:rPr lang="es-MX" dirty="0" smtClean="0"/>
              <a:t>El terremoto ocurrió una semana y un día antes de la </a:t>
            </a:r>
            <a:r>
              <a:rPr lang="es-MX" dirty="0" err="1" smtClean="0"/>
              <a:t>Superluna</a:t>
            </a:r>
            <a:r>
              <a:rPr lang="es-MX" dirty="0" smtClean="0"/>
              <a:t> del 19 de marzo de 2011, o sea, antes del cuarto creciente, justo cuando es menor el efecto de marea combinado de Sol + Luna por estar en cuadratura…</a:t>
            </a:r>
            <a:endParaRPr lang="es-MX" dirty="0"/>
          </a:p>
        </p:txBody>
      </p:sp>
    </p:spTree>
    <p:extLst>
      <p:ext uri="{BB962C8B-B14F-4D97-AF65-F5344CB8AC3E}">
        <p14:creationId xmlns:p14="http://schemas.microsoft.com/office/powerpoint/2010/main" xmlns="" val="1840241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I:\Eclipse\Super blue moon eclipse LIVE stream  Watch super blue moon online _ Science _ News _ Express.co.uk_files\super-blue-moon-eclipse-live-stream-online-1208935.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28554" cy="686962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1 Título"/>
          <p:cNvSpPr>
            <a:spLocks noGrp="1"/>
          </p:cNvSpPr>
          <p:nvPr>
            <p:ph type="title"/>
          </p:nvPr>
        </p:nvSpPr>
        <p:spPr/>
        <p:txBody>
          <a:bodyPr/>
          <a:lstStyle/>
          <a:p>
            <a:r>
              <a:rPr lang="es-MX" dirty="0" smtClean="0"/>
              <a:t>¿Luna azul?</a:t>
            </a:r>
            <a:endParaRPr lang="es-MX" dirty="0"/>
          </a:p>
        </p:txBody>
      </p:sp>
      <p:sp>
        <p:nvSpPr>
          <p:cNvPr id="3" name="2 Marcador de contenido"/>
          <p:cNvSpPr>
            <a:spLocks noGrp="1"/>
          </p:cNvSpPr>
          <p:nvPr>
            <p:ph idx="1"/>
          </p:nvPr>
        </p:nvSpPr>
        <p:spPr/>
        <p:txBody>
          <a:bodyPr>
            <a:normAutofit lnSpcReduction="10000"/>
          </a:bodyPr>
          <a:lstStyle/>
          <a:p>
            <a:pPr marL="0" indent="0">
              <a:buNone/>
            </a:pPr>
            <a:r>
              <a:rPr lang="es-MX" b="1" dirty="0" smtClean="0"/>
              <a:t>Luna azul</a:t>
            </a:r>
            <a:r>
              <a:rPr lang="es-MX" dirty="0" smtClean="0"/>
              <a:t> es la segunda luna llena ocurrida durante un mismo mes del calendario gregoriano, lo que sucede aproximadamente cada tres años. Corresponde al tercer plenilunio, cuando en una estación cualquiera del año se dan cuatro lunas llenas en lugar de tres.</a:t>
            </a:r>
          </a:p>
          <a:p>
            <a:pPr marL="0" indent="0">
              <a:buNone/>
            </a:pPr>
            <a:r>
              <a:rPr lang="es-MX" dirty="0" smtClean="0"/>
              <a:t>El fenómeno «luna azul» cobró popularidad mediática cuando se produjo dos veces en 1999 (enero y marzo).</a:t>
            </a:r>
            <a:endParaRPr lang="es-MX" dirty="0"/>
          </a:p>
        </p:txBody>
      </p:sp>
    </p:spTree>
    <p:extLst>
      <p:ext uri="{BB962C8B-B14F-4D97-AF65-F5344CB8AC3E}">
        <p14:creationId xmlns:p14="http://schemas.microsoft.com/office/powerpoint/2010/main" xmlns="" val="33026634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I:\Eclipse\Super blue moon eclipse LIVE stream  Watch super blue moon online _ Science _ News _ Express.co.uk_files\super-blue-moon-eclipse-live-stream-online-1208935.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28554" cy="686962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1 Título"/>
          <p:cNvSpPr>
            <a:spLocks noGrp="1"/>
          </p:cNvSpPr>
          <p:nvPr>
            <p:ph type="title"/>
          </p:nvPr>
        </p:nvSpPr>
        <p:spPr/>
        <p:txBody>
          <a:bodyPr/>
          <a:lstStyle/>
          <a:p>
            <a:r>
              <a:rPr lang="es-MX" dirty="0" smtClean="0"/>
              <a:t>¿Luna azul o Luna traidora? </a:t>
            </a:r>
            <a:endParaRPr lang="es-MX" dirty="0"/>
          </a:p>
        </p:txBody>
      </p:sp>
      <p:sp>
        <p:nvSpPr>
          <p:cNvPr id="3" name="2 Marcador de contenido"/>
          <p:cNvSpPr>
            <a:spLocks noGrp="1"/>
          </p:cNvSpPr>
          <p:nvPr>
            <p:ph idx="1"/>
          </p:nvPr>
        </p:nvSpPr>
        <p:spPr>
          <a:xfrm>
            <a:off x="457200" y="1600200"/>
            <a:ext cx="8435280" cy="4525963"/>
          </a:xfrm>
        </p:spPr>
        <p:txBody>
          <a:bodyPr>
            <a:normAutofit/>
          </a:bodyPr>
          <a:lstStyle/>
          <a:p>
            <a:pPr marL="0" indent="0">
              <a:buNone/>
            </a:pPr>
            <a:r>
              <a:rPr lang="es-MX" dirty="0" smtClean="0"/>
              <a:t>Lo de «azul» no tiene que ver con el color , proviene del inglés </a:t>
            </a:r>
            <a:r>
              <a:rPr lang="es-MX" i="1" dirty="0" err="1" smtClean="0"/>
              <a:t>blue</a:t>
            </a:r>
            <a:r>
              <a:rPr lang="es-MX" dirty="0" smtClean="0"/>
              <a:t>, el cual a su vez viene de una deformación del inglés antiguo </a:t>
            </a:r>
            <a:r>
              <a:rPr lang="es-MX" i="1" dirty="0" err="1" smtClean="0"/>
              <a:t>to</a:t>
            </a:r>
            <a:r>
              <a:rPr lang="es-MX" i="1" dirty="0" smtClean="0"/>
              <a:t> </a:t>
            </a:r>
            <a:r>
              <a:rPr lang="es-MX" i="1" dirty="0" err="1" smtClean="0"/>
              <a:t>belewe</a:t>
            </a:r>
            <a:r>
              <a:rPr lang="es-MX" dirty="0" smtClean="0"/>
              <a:t>, </a:t>
            </a:r>
            <a:r>
              <a:rPr lang="es-MX" i="1" dirty="0" smtClean="0"/>
              <a:t>traicionar</a:t>
            </a:r>
            <a:r>
              <a:rPr lang="es-MX" dirty="0" smtClean="0"/>
              <a:t>, ya que una luna adicional en la primavera implicaba extender el ayuno de la cuaresma, previo a la Pascua, que es una fecha móvil que depende del calendario lunar, o porque ello traiciona la noción común de que un mes tiene usa sola Luna llena…     (Mes-</a:t>
            </a:r>
            <a:r>
              <a:rPr lang="es-MX" dirty="0" err="1" smtClean="0"/>
              <a:t>Month</a:t>
            </a:r>
            <a:r>
              <a:rPr lang="es-MX" dirty="0" smtClean="0"/>
              <a:t>-Moon).</a:t>
            </a:r>
            <a:endParaRPr lang="es-MX" dirty="0"/>
          </a:p>
        </p:txBody>
      </p:sp>
    </p:spTree>
    <p:extLst>
      <p:ext uri="{BB962C8B-B14F-4D97-AF65-F5344CB8AC3E}">
        <p14:creationId xmlns:p14="http://schemas.microsoft.com/office/powerpoint/2010/main" xmlns="" val="30056690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I:\Eclipse\Super blue moon eclipse LIVE stream  Watch super blue moon online _ Science _ News _ Express.co.uk_files\super-blue-moon-eclipse-live-stream-online-1208935.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28554" cy="686962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1 Título"/>
          <p:cNvSpPr>
            <a:spLocks noGrp="1"/>
          </p:cNvSpPr>
          <p:nvPr>
            <p:ph type="title"/>
          </p:nvPr>
        </p:nvSpPr>
        <p:spPr>
          <a:xfrm>
            <a:off x="449477" y="476672"/>
            <a:ext cx="8229600" cy="1143000"/>
          </a:xfrm>
        </p:spPr>
        <p:txBody>
          <a:bodyPr>
            <a:normAutofit fontScale="90000"/>
          </a:bodyPr>
          <a:lstStyle/>
          <a:p>
            <a:pPr algn="l"/>
            <a:r>
              <a:rPr lang="es-MX" sz="4000" dirty="0" smtClean="0">
                <a:solidFill>
                  <a:schemeClr val="tx2">
                    <a:lumMod val="20000"/>
                    <a:lumOff val="80000"/>
                  </a:schemeClr>
                </a:solidFill>
              </a:rPr>
              <a:t>La luna azul es solo un nombre tradicional</a:t>
            </a:r>
            <a:br>
              <a:rPr lang="es-MX" sz="4000" dirty="0" smtClean="0">
                <a:solidFill>
                  <a:schemeClr val="tx2">
                    <a:lumMod val="20000"/>
                    <a:lumOff val="80000"/>
                  </a:schemeClr>
                </a:solidFill>
              </a:rPr>
            </a:br>
            <a:r>
              <a:rPr lang="es-MX" sz="4000" dirty="0" smtClean="0">
                <a:solidFill>
                  <a:schemeClr val="tx2">
                    <a:lumMod val="20000"/>
                    <a:lumOff val="80000"/>
                  </a:schemeClr>
                </a:solidFill>
              </a:rPr>
              <a:t>que no está relacionado con el color…</a:t>
            </a:r>
            <a:r>
              <a:rPr lang="es-MX" dirty="0" smtClean="0">
                <a:solidFill>
                  <a:schemeClr val="tx2">
                    <a:lumMod val="20000"/>
                    <a:lumOff val="80000"/>
                  </a:schemeClr>
                </a:solidFill>
              </a:rPr>
              <a:t/>
            </a:r>
            <a:br>
              <a:rPr lang="es-MX" dirty="0" smtClean="0">
                <a:solidFill>
                  <a:schemeClr val="tx2">
                    <a:lumMod val="20000"/>
                    <a:lumOff val="80000"/>
                  </a:schemeClr>
                </a:solidFill>
              </a:rPr>
            </a:br>
            <a:r>
              <a:rPr lang="es-MX" dirty="0" smtClean="0">
                <a:solidFill>
                  <a:schemeClr val="tx2">
                    <a:lumMod val="20000"/>
                    <a:lumOff val="80000"/>
                  </a:schemeClr>
                </a:solidFill>
              </a:rPr>
              <a:t>¿Pero, puede verse la Luna azul?</a:t>
            </a:r>
            <a:endParaRPr lang="es-MX" dirty="0">
              <a:solidFill>
                <a:schemeClr val="tx2">
                  <a:lumMod val="20000"/>
                  <a:lumOff val="80000"/>
                </a:schemeClr>
              </a:solidFill>
            </a:endParaRPr>
          </a:p>
        </p:txBody>
      </p:sp>
      <p:sp>
        <p:nvSpPr>
          <p:cNvPr id="3" name="2 Marcador de contenido"/>
          <p:cNvSpPr>
            <a:spLocks noGrp="1"/>
          </p:cNvSpPr>
          <p:nvPr>
            <p:ph idx="1"/>
          </p:nvPr>
        </p:nvSpPr>
        <p:spPr>
          <a:xfrm>
            <a:off x="449477" y="1916832"/>
            <a:ext cx="8229600" cy="4525963"/>
          </a:xfrm>
        </p:spPr>
        <p:txBody>
          <a:bodyPr/>
          <a:lstStyle/>
          <a:p>
            <a:pPr marL="0" indent="0">
              <a:buNone/>
            </a:pPr>
            <a:r>
              <a:rPr lang="es-MX" sz="4000" b="1" dirty="0" smtClean="0"/>
              <a:t>Si:</a:t>
            </a:r>
          </a:p>
          <a:p>
            <a:r>
              <a:rPr lang="es-MX" dirty="0" smtClean="0"/>
              <a:t>Durante el día, gracias al efecto de filtrado de atmósfera sobre la luz solar (en principio blanca) que produce el color azul en el cielo.</a:t>
            </a:r>
          </a:p>
          <a:p>
            <a:r>
              <a:rPr lang="es-MX" dirty="0" smtClean="0"/>
              <a:t>Durante la noche, después de erupciones volcánicas intensas en nuestro planeta, la ceniza presente en la atmósfera puede producir un tono azulado.</a:t>
            </a:r>
            <a:endParaRPr lang="es-MX" dirty="0"/>
          </a:p>
        </p:txBody>
      </p:sp>
    </p:spTree>
    <p:extLst>
      <p:ext uri="{BB962C8B-B14F-4D97-AF65-F5344CB8AC3E}">
        <p14:creationId xmlns:p14="http://schemas.microsoft.com/office/powerpoint/2010/main" xmlns="" val="2205082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Eclipse\Super blue moon eclipse LIVE stream  Watch super blue moon online _ Science _ News _ Express.co.uk_files\super-blue-moon-eclipse-live-stream-online-1208935.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28554" cy="686962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1 Título"/>
          <p:cNvSpPr>
            <a:spLocks noGrp="1"/>
          </p:cNvSpPr>
          <p:nvPr>
            <p:ph type="title"/>
          </p:nvPr>
        </p:nvSpPr>
        <p:spPr/>
        <p:txBody>
          <a:bodyPr>
            <a:normAutofit/>
          </a:bodyPr>
          <a:lstStyle/>
          <a:p>
            <a:r>
              <a:rPr lang="es-MX" b="1" dirty="0" smtClean="0"/>
              <a:t>¿Qué tan raro es el evento? </a:t>
            </a:r>
            <a:endParaRPr lang="es-MX" dirty="0"/>
          </a:p>
        </p:txBody>
      </p:sp>
      <p:sp>
        <p:nvSpPr>
          <p:cNvPr id="3" name="2 Marcador de contenido"/>
          <p:cNvSpPr>
            <a:spLocks noGrp="1"/>
          </p:cNvSpPr>
          <p:nvPr>
            <p:ph idx="1"/>
          </p:nvPr>
        </p:nvSpPr>
        <p:spPr/>
        <p:txBody>
          <a:bodyPr>
            <a:normAutofit fontScale="92500" lnSpcReduction="10000"/>
          </a:bodyPr>
          <a:lstStyle/>
          <a:p>
            <a:pPr marL="0" indent="0">
              <a:buNone/>
            </a:pPr>
            <a:r>
              <a:rPr lang="es-MX" dirty="0" smtClean="0"/>
              <a:t>Una Luna azul, según el significado moderno del término, o sea la segunda Luna llena en un solo mes calendario, ocurre cada dos años y medio. La primera Luna llena de enero ocurrió el 1 de enero. </a:t>
            </a:r>
          </a:p>
          <a:p>
            <a:pPr marL="0" indent="0">
              <a:buNone/>
            </a:pPr>
            <a:r>
              <a:rPr lang="es-MX" dirty="0" smtClean="0"/>
              <a:t>Entre tres y siete veces en cada siglo hay dos </a:t>
            </a:r>
            <a:r>
              <a:rPr lang="es-MX" i="1" dirty="0" smtClean="0"/>
              <a:t>lunas azules</a:t>
            </a:r>
            <a:r>
              <a:rPr lang="es-MX" dirty="0" smtClean="0"/>
              <a:t> en un mismo año. Debido a que el mes de febrero es el único cuya duración es inferior al ciclo lunar, la primera siempre se produce en enero y la segunda, en orden decreciente de probabilidad, en marzo, abril o mayo.</a:t>
            </a:r>
          </a:p>
          <a:p>
            <a:pPr marL="0" indent="0">
              <a:buNone/>
            </a:pPr>
            <a:endParaRPr lang="es-MX" dirty="0" smtClean="0"/>
          </a:p>
          <a:p>
            <a:pPr marL="0" indent="0">
              <a:buNone/>
            </a:pPr>
            <a:endParaRPr lang="es-MX" baseline="30000" dirty="0"/>
          </a:p>
        </p:txBody>
      </p:sp>
    </p:spTree>
    <p:extLst>
      <p:ext uri="{BB962C8B-B14F-4D97-AF65-F5344CB8AC3E}">
        <p14:creationId xmlns:p14="http://schemas.microsoft.com/office/powerpoint/2010/main" xmlns="" val="20311259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endParaRPr lang="es-MX"/>
          </a:p>
        </p:txBody>
      </p:sp>
      <p:pic>
        <p:nvPicPr>
          <p:cNvPr id="1026" name="Picture 2" descr="C:\_Astronomia\Luna\0020dc30ea59d1b19fac5b1801ac33f1 (1).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13594" y="0"/>
            <a:ext cx="5738725" cy="688428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3 CuadroTexto"/>
          <p:cNvSpPr txBox="1"/>
          <p:nvPr/>
        </p:nvSpPr>
        <p:spPr>
          <a:xfrm>
            <a:off x="1990547" y="876604"/>
            <a:ext cx="4995663" cy="400110"/>
          </a:xfrm>
          <a:prstGeom prst="rect">
            <a:avLst/>
          </a:prstGeom>
          <a:noFill/>
        </p:spPr>
        <p:txBody>
          <a:bodyPr wrap="none" rtlCol="0">
            <a:spAutoFit/>
          </a:bodyPr>
          <a:lstStyle/>
          <a:p>
            <a:r>
              <a:rPr lang="es-MX" sz="2000" b="1" dirty="0" smtClean="0">
                <a:solidFill>
                  <a:srgbClr val="FF0000"/>
                </a:solidFill>
                <a:effectLst>
                  <a:outerShdw blurRad="38100" dist="38100" dir="2700000" algn="tl">
                    <a:srgbClr val="000000">
                      <a:alpha val="43137"/>
                    </a:srgbClr>
                  </a:outerShdw>
                </a:effectLst>
              </a:rPr>
              <a:t>En dos de ellas se producen eclipses ¿Cuáles?</a:t>
            </a:r>
            <a:endParaRPr lang="es-MX" sz="2000" b="1" dirty="0">
              <a:solidFill>
                <a:srgbClr val="FF0000"/>
              </a:solidFill>
              <a:effectLst>
                <a:outerShdw blurRad="38100" dist="38100" dir="2700000" algn="tl">
                  <a:srgbClr val="000000">
                    <a:alpha val="43137"/>
                  </a:srgbClr>
                </a:outerShdw>
              </a:effectLst>
            </a:endParaRPr>
          </a:p>
        </p:txBody>
      </p:sp>
      <p:sp>
        <p:nvSpPr>
          <p:cNvPr id="5" name="4 Rectángulo"/>
          <p:cNvSpPr/>
          <p:nvPr/>
        </p:nvSpPr>
        <p:spPr>
          <a:xfrm>
            <a:off x="3707904" y="2996952"/>
            <a:ext cx="1728192" cy="187220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7" name="6 Rectángulo"/>
          <p:cNvSpPr/>
          <p:nvPr/>
        </p:nvSpPr>
        <p:spPr>
          <a:xfrm>
            <a:off x="5580112" y="4866069"/>
            <a:ext cx="1728192" cy="187220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xmlns="" val="95300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ircle(in)">
                                      <p:cBhvr>
                                        <p:cTn id="15" dur="2000"/>
                                        <p:tgtEl>
                                          <p:spTgt spid="5"/>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ircle(in)">
                                      <p:cBhvr>
                                        <p:cTn id="1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Eclipse\Super blue moon eclipse LIVE stream  Watch super blue moon online _ Science _ News _ Express.co.uk_files\super-blue-moon-eclipse-live-stream-online-1208935.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28554" cy="686962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1 Título"/>
          <p:cNvSpPr>
            <a:spLocks noGrp="1"/>
          </p:cNvSpPr>
          <p:nvPr>
            <p:ph type="title"/>
          </p:nvPr>
        </p:nvSpPr>
        <p:spPr/>
        <p:txBody>
          <a:bodyPr>
            <a:normAutofit/>
          </a:bodyPr>
          <a:lstStyle/>
          <a:p>
            <a:r>
              <a:rPr lang="es-MX" b="1" dirty="0" smtClean="0"/>
              <a:t>¿Qué tan raro es el evento? </a:t>
            </a:r>
            <a:endParaRPr lang="es-MX" dirty="0"/>
          </a:p>
        </p:txBody>
      </p:sp>
      <p:sp>
        <p:nvSpPr>
          <p:cNvPr id="3" name="2 Marcador de contenido"/>
          <p:cNvSpPr>
            <a:spLocks noGrp="1"/>
          </p:cNvSpPr>
          <p:nvPr>
            <p:ph idx="1"/>
          </p:nvPr>
        </p:nvSpPr>
        <p:spPr/>
        <p:txBody>
          <a:bodyPr>
            <a:normAutofit/>
          </a:bodyPr>
          <a:lstStyle/>
          <a:p>
            <a:pPr marL="0" indent="0">
              <a:buNone/>
            </a:pPr>
            <a:r>
              <a:rPr lang="es-MX" dirty="0" err="1" smtClean="0"/>
              <a:t>Recientente</a:t>
            </a:r>
            <a:r>
              <a:rPr lang="es-MX" dirty="0" smtClean="0"/>
              <a:t>, el 31 de diciembre de 2009, se observó una luna azul coincidiendo con </a:t>
            </a:r>
            <a:r>
              <a:rPr lang="es-MX" b="1" dirty="0" smtClean="0"/>
              <a:t>un eclipse parcial</a:t>
            </a:r>
            <a:r>
              <a:rPr lang="es-MX" dirty="0" smtClean="0"/>
              <a:t> de luna.</a:t>
            </a:r>
          </a:p>
          <a:p>
            <a:pPr marL="0" indent="0">
              <a:buNone/>
            </a:pPr>
            <a:r>
              <a:rPr lang="es-MX" dirty="0" smtClean="0">
                <a:solidFill>
                  <a:srgbClr val="FF0000"/>
                </a:solidFill>
              </a:rPr>
              <a:t>Incluso sin la </a:t>
            </a:r>
            <a:r>
              <a:rPr lang="es-MX" dirty="0" err="1" smtClean="0">
                <a:solidFill>
                  <a:srgbClr val="FF0000"/>
                </a:solidFill>
              </a:rPr>
              <a:t>superluna</a:t>
            </a:r>
            <a:r>
              <a:rPr lang="es-MX" dirty="0" smtClean="0">
                <a:solidFill>
                  <a:srgbClr val="FF0000"/>
                </a:solidFill>
              </a:rPr>
              <a:t>, este es el primer </a:t>
            </a:r>
            <a:r>
              <a:rPr lang="es-MX" b="1" dirty="0" smtClean="0">
                <a:solidFill>
                  <a:srgbClr val="FF0000"/>
                </a:solidFill>
              </a:rPr>
              <a:t>eclipse lunar total de la Luna azul visible en América del Norte </a:t>
            </a:r>
            <a:r>
              <a:rPr lang="es-MX" dirty="0" smtClean="0">
                <a:solidFill>
                  <a:srgbClr val="FF0000"/>
                </a:solidFill>
              </a:rPr>
              <a:t>desde marzo de 1866.</a:t>
            </a:r>
          </a:p>
          <a:p>
            <a:endParaRPr lang="es-MX" dirty="0"/>
          </a:p>
        </p:txBody>
      </p:sp>
    </p:spTree>
    <p:extLst>
      <p:ext uri="{BB962C8B-B14F-4D97-AF65-F5344CB8AC3E}">
        <p14:creationId xmlns:p14="http://schemas.microsoft.com/office/powerpoint/2010/main" xmlns="" val="39900856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I:\Eclipse\31 Jan. 2018 Super Blue Moon Total Eclipse and 'SuperBlueMoon 2018' – live events, online! - The Virtual Telescope Project 2.0_files\SuperBlueMoonTotalEclipse2018_poster-640x446.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2492896"/>
            <a:ext cx="6336704" cy="441589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1 Título"/>
          <p:cNvSpPr>
            <a:spLocks noGrp="1"/>
          </p:cNvSpPr>
          <p:nvPr>
            <p:ph type="title"/>
          </p:nvPr>
        </p:nvSpPr>
        <p:spPr>
          <a:xfrm>
            <a:off x="457200" y="274638"/>
            <a:ext cx="4762872" cy="1786210"/>
          </a:xfrm>
        </p:spPr>
        <p:txBody>
          <a:bodyPr>
            <a:normAutofit/>
          </a:bodyPr>
          <a:lstStyle/>
          <a:p>
            <a:pPr algn="l"/>
            <a:r>
              <a:rPr lang="es-MX" dirty="0" smtClean="0"/>
              <a:t>Un evento astronómico online</a:t>
            </a:r>
            <a:endParaRPr lang="es-MX" dirty="0"/>
          </a:p>
        </p:txBody>
      </p:sp>
      <p:sp>
        <p:nvSpPr>
          <p:cNvPr id="3" name="2 Marcador de contenido"/>
          <p:cNvSpPr>
            <a:spLocks noGrp="1"/>
          </p:cNvSpPr>
          <p:nvPr>
            <p:ph idx="1"/>
          </p:nvPr>
        </p:nvSpPr>
        <p:spPr/>
        <p:txBody>
          <a:bodyPr/>
          <a:lstStyle/>
          <a:p>
            <a:endParaRPr lang="es-MX"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384871" y="1"/>
            <a:ext cx="3759129" cy="24928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393218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dirty="0"/>
          </a:p>
        </p:txBody>
      </p:sp>
      <p:pic>
        <p:nvPicPr>
          <p:cNvPr id="1026" name="Picture 2"/>
          <p:cNvPicPr>
            <a:picLocks noChangeAspect="1" noChangeArrowheads="1"/>
          </p:cNvPicPr>
          <p:nvPr/>
        </p:nvPicPr>
        <p:blipFill>
          <a:blip r:embed="rId2"/>
          <a:srcRect/>
          <a:stretch>
            <a:fillRect/>
          </a:stretch>
        </p:blipFill>
        <p:spPr bwMode="auto">
          <a:xfrm>
            <a:off x="0" y="-107181"/>
            <a:ext cx="9286908" cy="6965181"/>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2050" name="Picture 2"/>
          <p:cNvPicPr>
            <a:picLocks noChangeAspect="1" noChangeArrowheads="1"/>
          </p:cNvPicPr>
          <p:nvPr/>
        </p:nvPicPr>
        <p:blipFill>
          <a:blip r:embed="rId2"/>
          <a:srcRect/>
          <a:stretch>
            <a:fillRect/>
          </a:stretch>
        </p:blipFill>
        <p:spPr bwMode="auto">
          <a:xfrm>
            <a:off x="0" y="-1"/>
            <a:ext cx="9144000" cy="6858001"/>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3074" name="Picture 2"/>
          <p:cNvPicPr>
            <a:picLocks noChangeAspect="1" noChangeArrowheads="1"/>
          </p:cNvPicPr>
          <p:nvPr/>
        </p:nvPicPr>
        <p:blipFill>
          <a:blip r:embed="rId2"/>
          <a:srcRect/>
          <a:stretch>
            <a:fillRect/>
          </a:stretch>
        </p:blipFill>
        <p:spPr bwMode="auto">
          <a:xfrm>
            <a:off x="0" y="-1"/>
            <a:ext cx="9144000" cy="6858001"/>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4098" name="Picture 2"/>
          <p:cNvPicPr>
            <a:picLocks noChangeAspect="1" noChangeArrowheads="1"/>
          </p:cNvPicPr>
          <p:nvPr/>
        </p:nvPicPr>
        <p:blipFill>
          <a:blip r:embed="rId2"/>
          <a:srcRect/>
          <a:stretch>
            <a:fillRect/>
          </a:stretch>
        </p:blipFill>
        <p:spPr bwMode="auto">
          <a:xfrm>
            <a:off x="0" y="0"/>
            <a:ext cx="9753600" cy="7315200"/>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5122" name="Picture 2"/>
          <p:cNvPicPr>
            <a:picLocks noChangeAspect="1" noChangeArrowheads="1"/>
          </p:cNvPicPr>
          <p:nvPr/>
        </p:nvPicPr>
        <p:blipFill>
          <a:blip r:embed="rId2"/>
          <a:srcRect/>
          <a:stretch>
            <a:fillRect/>
          </a:stretch>
        </p:blipFill>
        <p:spPr bwMode="auto">
          <a:xfrm>
            <a:off x="0" y="0"/>
            <a:ext cx="9753600" cy="7315200"/>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a:p>
        </p:txBody>
      </p:sp>
      <p:pic>
        <p:nvPicPr>
          <p:cNvPr id="1026" name="Picture 2"/>
          <p:cNvPicPr>
            <a:picLocks noChangeAspect="1" noChangeArrowheads="1"/>
          </p:cNvPicPr>
          <p:nvPr/>
        </p:nvPicPr>
        <p:blipFill>
          <a:blip r:embed="rId2"/>
          <a:srcRect/>
          <a:stretch>
            <a:fillRect/>
          </a:stretch>
        </p:blipFill>
        <p:spPr bwMode="auto">
          <a:xfrm>
            <a:off x="0" y="0"/>
            <a:ext cx="9753600" cy="7315200"/>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Eclipse\What are the full moon names  _ Astronomy Essentials _ EarthSky_files\full_moon_water_640.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3 Título"/>
          <p:cNvSpPr>
            <a:spLocks noGrp="1"/>
          </p:cNvSpPr>
          <p:nvPr>
            <p:ph type="title"/>
          </p:nvPr>
        </p:nvSpPr>
        <p:spPr/>
        <p:txBody>
          <a:bodyPr/>
          <a:lstStyle/>
          <a:p>
            <a:pPr algn="ctr"/>
            <a:r>
              <a:rPr lang="es-MX" dirty="0" smtClean="0">
                <a:solidFill>
                  <a:schemeClr val="tx2">
                    <a:lumMod val="60000"/>
                    <a:lumOff val="40000"/>
                  </a:schemeClr>
                </a:solidFill>
              </a:rPr>
              <a:t>Gracias</a:t>
            </a:r>
            <a:endParaRPr lang="es-MX" dirty="0">
              <a:solidFill>
                <a:schemeClr val="tx2">
                  <a:lumMod val="60000"/>
                  <a:lumOff val="40000"/>
                </a:schemeClr>
              </a:solidFill>
            </a:endParaRPr>
          </a:p>
        </p:txBody>
      </p:sp>
      <p:sp>
        <p:nvSpPr>
          <p:cNvPr id="6" name="5 Marcador de texto"/>
          <p:cNvSpPr>
            <a:spLocks noGrp="1"/>
          </p:cNvSpPr>
          <p:nvPr>
            <p:ph type="body" idx="1"/>
          </p:nvPr>
        </p:nvSpPr>
        <p:spPr/>
        <p:txBody>
          <a:bodyPr/>
          <a:lstStyle/>
          <a:p>
            <a:endParaRPr lang="es-MX"/>
          </a:p>
        </p:txBody>
      </p:sp>
    </p:spTree>
    <p:extLst>
      <p:ext uri="{BB962C8B-B14F-4D97-AF65-F5344CB8AC3E}">
        <p14:creationId xmlns:p14="http://schemas.microsoft.com/office/powerpoint/2010/main" xmlns="" val="179920319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endParaRPr lang="es-MX"/>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20683" y="0"/>
            <a:ext cx="10171675"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438370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rot="16200000">
            <a:off x="1981632" y="-292113"/>
            <a:ext cx="5180736" cy="9144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1 Título"/>
          <p:cNvSpPr>
            <a:spLocks noGrp="1"/>
          </p:cNvSpPr>
          <p:nvPr>
            <p:ph type="title"/>
          </p:nvPr>
        </p:nvSpPr>
        <p:spPr/>
        <p:txBody>
          <a:bodyPr/>
          <a:lstStyle/>
          <a:p>
            <a:r>
              <a:rPr lang="es-ES" dirty="0" smtClean="0"/>
              <a:t>Eclipse de Luna</a:t>
            </a:r>
            <a:endParaRPr lang="es-ES" dirty="0"/>
          </a:p>
        </p:txBody>
      </p:sp>
      <p:sp>
        <p:nvSpPr>
          <p:cNvPr id="4" name="3 Flecha derecha"/>
          <p:cNvSpPr/>
          <p:nvPr/>
        </p:nvSpPr>
        <p:spPr>
          <a:xfrm flipH="1">
            <a:off x="7020272" y="4833156"/>
            <a:ext cx="1080120" cy="504056"/>
          </a:xfrm>
          <a:prstGeom prst="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xmlns="" val="2843927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09600" y="274638"/>
            <a:ext cx="7924800" cy="850106"/>
          </a:xfrm>
        </p:spPr>
        <p:txBody>
          <a:bodyPr>
            <a:normAutofit/>
          </a:bodyPr>
          <a:lstStyle/>
          <a:p>
            <a:r>
              <a:rPr lang="es-ES" sz="4800" dirty="0" smtClean="0"/>
              <a:t>Para pensar</a:t>
            </a:r>
            <a:endParaRPr lang="es-ES" sz="4800" dirty="0"/>
          </a:p>
        </p:txBody>
      </p:sp>
      <p:sp>
        <p:nvSpPr>
          <p:cNvPr id="3" name="2 Marcador de contenido"/>
          <p:cNvSpPr>
            <a:spLocks noGrp="1"/>
          </p:cNvSpPr>
          <p:nvPr>
            <p:ph sz="quarter" idx="4294967295"/>
          </p:nvPr>
        </p:nvSpPr>
        <p:spPr>
          <a:xfrm>
            <a:off x="611560" y="1700807"/>
            <a:ext cx="8075240" cy="1512169"/>
          </a:xfrm>
          <a:prstGeom prst="rect">
            <a:avLst/>
          </a:prstGeom>
        </p:spPr>
        <p:txBody>
          <a:bodyPr>
            <a:noAutofit/>
          </a:bodyPr>
          <a:lstStyle/>
          <a:p>
            <a:pPr marL="0" indent="0">
              <a:buNone/>
            </a:pPr>
            <a:r>
              <a:rPr lang="es-ES" sz="2400" dirty="0" smtClean="0"/>
              <a:t>Si un eclipse lunar se produce cada vez que la Tierra se interpone entre la Luna y el Sol ¿por qué no se produce un eclipse de este tipo cada en cada lunación (mes lunar)?</a:t>
            </a:r>
            <a:endParaRPr lang="es-ES" sz="24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851" y="3401616"/>
            <a:ext cx="9152115" cy="34563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83778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endParaRPr lang="es-MX"/>
          </a:p>
        </p:txBody>
      </p:sp>
      <p:pic>
        <p:nvPicPr>
          <p:cNvPr id="2050" name="Picture 2" descr="I:\Eclipse\global_lunar_eclipse_01182018.png"/>
          <p:cNvPicPr>
            <a:picLocks noChangeAspect="1" noChangeArrowheads="1"/>
          </p:cNvPicPr>
          <p:nvPr/>
        </p:nvPicPr>
        <p:blipFill>
          <a:blip r:embed="rId2" cstate="screen">
            <a:extLst>
              <a:ext uri="{28A0092B-C50C-407E-A947-70E740481C1C}">
                <a14:useLocalDpi xmlns:a14="http://schemas.microsoft.com/office/drawing/2010/main" xmlns="" val="0"/>
              </a:ext>
            </a:extLst>
          </a:blip>
          <a:srcRect/>
          <a:stretch>
            <a:fillRect/>
          </a:stretch>
        </p:blipFill>
        <p:spPr bwMode="auto">
          <a:xfrm>
            <a:off x="0" y="0"/>
            <a:ext cx="9083373" cy="666936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3 Rectángulo"/>
          <p:cNvSpPr/>
          <p:nvPr/>
        </p:nvSpPr>
        <p:spPr>
          <a:xfrm>
            <a:off x="7236296" y="5157192"/>
            <a:ext cx="1847077" cy="170080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xmlns="" val="40674829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4" name="3 Marcador de contenido"/>
          <p:cNvSpPr>
            <a:spLocks noGrp="1"/>
          </p:cNvSpPr>
          <p:nvPr>
            <p:ph idx="1"/>
          </p:nvPr>
        </p:nvSpPr>
        <p:spPr/>
        <p:txBody>
          <a:bodyPr/>
          <a:lstStyle/>
          <a:p>
            <a:endParaRPr lang="es-MX" dirty="0"/>
          </a:p>
        </p:txBody>
      </p:sp>
      <p:pic>
        <p:nvPicPr>
          <p:cNvPr id="1026" name="Picture 2" descr="E:\Eclipse\lunar_eclipse_01182018a.png"/>
          <p:cNvPicPr>
            <a:picLocks noChangeAspect="1" noChangeArrowheads="1"/>
          </p:cNvPicPr>
          <p:nvPr/>
        </p:nvPicPr>
        <p:blipFill>
          <a:blip r:embed="rId2"/>
          <a:srcRect/>
          <a:stretch>
            <a:fillRect/>
          </a:stretch>
        </p:blipFill>
        <p:spPr bwMode="auto">
          <a:xfrm>
            <a:off x="0" y="-108374"/>
            <a:ext cx="9143999" cy="7074390"/>
          </a:xfrm>
          <a:prstGeom prst="rect">
            <a:avLst/>
          </a:prstGeom>
          <a:noFill/>
        </p:spPr>
      </p:pic>
    </p:spTree>
    <p:extLst>
      <p:ext uri="{BB962C8B-B14F-4D97-AF65-F5344CB8AC3E}">
        <p14:creationId xmlns:p14="http://schemas.microsoft.com/office/powerpoint/2010/main" xmlns="" val="13986862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b="1" dirty="0" smtClean="0"/>
              <a:t>¿Cuánto durara el eclipse lunar?</a:t>
            </a:r>
            <a:endParaRPr lang="es-MX" dirty="0"/>
          </a:p>
        </p:txBody>
      </p:sp>
      <p:sp>
        <p:nvSpPr>
          <p:cNvPr id="3" name="2 Marcador de contenido"/>
          <p:cNvSpPr>
            <a:spLocks noGrp="1"/>
          </p:cNvSpPr>
          <p:nvPr>
            <p:ph idx="1"/>
          </p:nvPr>
        </p:nvSpPr>
        <p:spPr/>
        <p:txBody>
          <a:bodyPr>
            <a:normAutofit fontScale="92500" lnSpcReduction="10000"/>
          </a:bodyPr>
          <a:lstStyle/>
          <a:p>
            <a:r>
              <a:rPr lang="es-MX" dirty="0" smtClean="0"/>
              <a:t>El eclipse durará casi 3 horas y media desde el comienzo de la fase parcial a las 6:48 a.m. ET hasta que termine a las 10:12 a.m. ET, o sea, la mayor parte del evento ocurrirá de día.</a:t>
            </a:r>
          </a:p>
          <a:p>
            <a:r>
              <a:rPr lang="es-MX" dirty="0" smtClean="0"/>
              <a:t>La totalidad dura 77 minutos, de 7:51 a.m. ET a 9:08 a.m. ET. En Cuba ya será de día. </a:t>
            </a:r>
          </a:p>
          <a:p>
            <a:r>
              <a:rPr lang="es-MX" dirty="0" smtClean="0"/>
              <a:t>El instante exacto de esta Luna llena es las 8:37 a.m. ET del 31 de enero, no obstante la luna aparece prácticamente llena durante uno o dos días en torno a ese momento.</a:t>
            </a:r>
          </a:p>
          <a:p>
            <a:endParaRPr lang="es-MX" dirty="0" smtClean="0"/>
          </a:p>
          <a:p>
            <a:endParaRPr lang="es-MX" dirty="0"/>
          </a:p>
        </p:txBody>
      </p:sp>
    </p:spTree>
    <p:extLst>
      <p:ext uri="{BB962C8B-B14F-4D97-AF65-F5344CB8AC3E}">
        <p14:creationId xmlns:p14="http://schemas.microsoft.com/office/powerpoint/2010/main" xmlns="" val="32641840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338" name="Picture 2" descr="I:\Eclipse\What are the full moon names  _ Astronomy Essentials _ EarthSky_files\eclipse-lunar-2004-Fred-Espenak-300x300.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4437" y="-272614"/>
            <a:ext cx="7200800" cy="72008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3 Título"/>
          <p:cNvSpPr>
            <a:spLocks noGrp="1"/>
          </p:cNvSpPr>
          <p:nvPr>
            <p:ph type="title"/>
          </p:nvPr>
        </p:nvSpPr>
        <p:spPr/>
        <p:txBody>
          <a:bodyPr>
            <a:normAutofit/>
          </a:bodyPr>
          <a:lstStyle/>
          <a:p>
            <a:r>
              <a:rPr lang="es-MX" sz="3600" b="1" dirty="0" smtClean="0">
                <a:solidFill>
                  <a:schemeClr val="bg1"/>
                </a:solidFill>
              </a:rPr>
              <a:t>¿Luna de sangre?</a:t>
            </a:r>
            <a:endParaRPr lang="es-MX" sz="3600" b="1" dirty="0">
              <a:solidFill>
                <a:schemeClr val="bg1"/>
              </a:solidFill>
            </a:endParaRPr>
          </a:p>
        </p:txBody>
      </p:sp>
      <p:sp>
        <p:nvSpPr>
          <p:cNvPr id="5" name="4 Subtítulo"/>
          <p:cNvSpPr>
            <a:spLocks noGrp="1"/>
          </p:cNvSpPr>
          <p:nvPr>
            <p:ph idx="1"/>
          </p:nvPr>
        </p:nvSpPr>
        <p:spPr>
          <a:xfrm>
            <a:off x="457200" y="1242218"/>
            <a:ext cx="7210069" cy="5615782"/>
          </a:xfrm>
        </p:spPr>
        <p:txBody>
          <a:bodyPr>
            <a:normAutofit fontScale="70000" lnSpcReduction="20000"/>
          </a:bodyPr>
          <a:lstStyle/>
          <a:p>
            <a:pPr marL="0" indent="0">
              <a:buNone/>
            </a:pPr>
            <a:r>
              <a:rPr lang="es-MX" dirty="0" smtClean="0">
                <a:solidFill>
                  <a:schemeClr val="bg1"/>
                </a:solidFill>
              </a:rPr>
              <a:t>El término se refiere al color que adquiere este astro durante un eclipse de Luna. El color puede ser afectado por diversos factores. El más importante es la trayectoria que realiza la Luna a través del cono de sombra, siendo más oscuro el eclipse a menor distancia del centro de la umbra.</a:t>
            </a:r>
          </a:p>
          <a:p>
            <a:pPr marL="0" indent="0">
              <a:buNone/>
            </a:pPr>
            <a:r>
              <a:rPr lang="es-MX" dirty="0" smtClean="0">
                <a:solidFill>
                  <a:schemeClr val="bg1"/>
                </a:solidFill>
              </a:rPr>
              <a:t>Si bien la Tierra bloquea toda la radiación directa proveniente del Sol, las partículas en suspensión presentes en la atmósfera (las nubes, el polvo en suspensión y, particularmente, la erupciones volcánicas) refractan parte de la luz solar en el espectro del rojo. Por esto, las condiciones atmosféricas terrestres afectan la luz refractada y, por lo tanto, el grado de luminosidad de la Luna. También se cree que el ciclo solar tiene algún efecto sobre el oscurecimiento de los eclipses.</a:t>
            </a:r>
          </a:p>
          <a:p>
            <a:pPr marL="0" indent="0" algn="r">
              <a:buNone/>
            </a:pPr>
            <a:r>
              <a:rPr lang="es-MX" dirty="0" smtClean="0">
                <a:solidFill>
                  <a:schemeClr val="bg1"/>
                </a:solidFill>
              </a:rPr>
              <a:t>La </a:t>
            </a:r>
            <a:r>
              <a:rPr lang="es-MX" b="1" dirty="0" smtClean="0">
                <a:solidFill>
                  <a:schemeClr val="bg1"/>
                </a:solidFill>
              </a:rPr>
              <a:t>Escala de </a:t>
            </a:r>
            <a:r>
              <a:rPr lang="es-MX" b="1" dirty="0" err="1" smtClean="0">
                <a:solidFill>
                  <a:schemeClr val="bg1"/>
                </a:solidFill>
              </a:rPr>
              <a:t>Danjon</a:t>
            </a:r>
            <a:r>
              <a:rPr lang="es-MX" dirty="0" smtClean="0">
                <a:solidFill>
                  <a:schemeClr val="bg1"/>
                </a:solidFill>
              </a:rPr>
              <a:t> mide el</a:t>
            </a:r>
            <a:br>
              <a:rPr lang="es-MX" dirty="0" smtClean="0">
                <a:solidFill>
                  <a:schemeClr val="bg1"/>
                </a:solidFill>
              </a:rPr>
            </a:br>
            <a:r>
              <a:rPr lang="es-MX" dirty="0" smtClean="0">
                <a:solidFill>
                  <a:schemeClr val="bg1"/>
                </a:solidFill>
              </a:rPr>
              <a:t>oscurecimiento durante un eclipse lunar</a:t>
            </a:r>
            <a:br>
              <a:rPr lang="es-MX" dirty="0" smtClean="0">
                <a:solidFill>
                  <a:schemeClr val="bg1"/>
                </a:solidFill>
              </a:rPr>
            </a:br>
            <a:r>
              <a:rPr lang="es-MX" dirty="0" smtClean="0">
                <a:solidFill>
                  <a:schemeClr val="bg1"/>
                </a:solidFill>
              </a:rPr>
              <a:t>y puede usarse para estudiar la atmósfera</a:t>
            </a:r>
            <a:br>
              <a:rPr lang="es-MX" dirty="0" smtClean="0">
                <a:solidFill>
                  <a:schemeClr val="bg1"/>
                </a:solidFill>
              </a:rPr>
            </a:br>
            <a:r>
              <a:rPr lang="es-MX" dirty="0" smtClean="0">
                <a:solidFill>
                  <a:schemeClr val="bg1"/>
                </a:solidFill>
              </a:rPr>
              <a:t>de la Tierra . </a:t>
            </a:r>
            <a:endParaRPr lang="es-MX" dirty="0">
              <a:solidFill>
                <a:schemeClr val="bg1"/>
              </a:solidFill>
            </a:endParaRPr>
          </a:p>
        </p:txBody>
      </p:sp>
      <p:pic>
        <p:nvPicPr>
          <p:cNvPr id="16386" name="Picture 2" descr="I:\Eclipse\Valores_de_la_escala_de_Danjon.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667269" y="2636912"/>
            <a:ext cx="1858718" cy="4221088"/>
          </a:xfrm>
          <a:prstGeom prst="rect">
            <a:avLst/>
          </a:prstGeom>
          <a:noFill/>
          <a:extLst>
            <a:ext uri="{909E8E84-426E-40DD-AFC4-6F175D3DCCD1}">
              <a14:hiddenFill xmlns:a14="http://schemas.microsoft.com/office/drawing/2010/main" xmlns="">
                <a:solidFill>
                  <a:srgbClr val="FFFFFF"/>
                </a:solidFill>
              </a14:hiddenFill>
            </a:ext>
          </a:extLst>
        </p:spPr>
      </p:pic>
      <p:pic>
        <p:nvPicPr>
          <p:cNvPr id="16387" name="Picture 3"/>
          <p:cNvPicPr>
            <a:picLocks noChangeAspect="1" noChangeArrowheads="1"/>
          </p:cNvPicPr>
          <p:nvPr/>
        </p:nvPicPr>
        <p:blipFill>
          <a:blip r:embed="rId4" cstate="screen">
            <a:extLst>
              <a:ext uri="{28A0092B-C50C-407E-A947-70E740481C1C}">
                <a14:useLocalDpi xmlns:a14="http://schemas.microsoft.com/office/drawing/2010/main" xmlns="" val="0"/>
              </a:ext>
            </a:extLst>
          </a:blip>
          <a:srcRect/>
          <a:stretch>
            <a:fillRect/>
          </a:stretch>
        </p:blipFill>
        <p:spPr bwMode="auto">
          <a:xfrm>
            <a:off x="179512" y="5344145"/>
            <a:ext cx="2671509" cy="15138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529822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¿Súperluna?</a:t>
            </a:r>
            <a:endParaRPr lang="es-MX" dirty="0"/>
          </a:p>
        </p:txBody>
      </p:sp>
      <p:sp>
        <p:nvSpPr>
          <p:cNvPr id="3" name="2 Marcador de contenido"/>
          <p:cNvSpPr>
            <a:spLocks noGrp="1"/>
          </p:cNvSpPr>
          <p:nvPr>
            <p:ph idx="1"/>
          </p:nvPr>
        </p:nvSpPr>
        <p:spPr>
          <a:xfrm>
            <a:off x="457200" y="1600200"/>
            <a:ext cx="8229600" cy="5141168"/>
          </a:xfrm>
        </p:spPr>
        <p:txBody>
          <a:bodyPr>
            <a:normAutofit/>
          </a:bodyPr>
          <a:lstStyle/>
          <a:p>
            <a:pPr marL="0" indent="0">
              <a:buNone/>
            </a:pPr>
            <a:r>
              <a:rPr lang="es-MX" dirty="0" smtClean="0"/>
              <a:t>El término </a:t>
            </a:r>
            <a:r>
              <a:rPr lang="es-MX" i="1" dirty="0" smtClean="0"/>
              <a:t>súperluna</a:t>
            </a:r>
            <a:r>
              <a:rPr lang="es-MX" dirty="0" smtClean="0"/>
              <a:t> fue acuñado por el </a:t>
            </a:r>
            <a:r>
              <a:rPr lang="es-MX" dirty="0" smtClean="0">
                <a:solidFill>
                  <a:srgbClr val="FF0000"/>
                </a:solidFill>
              </a:rPr>
              <a:t>astrólogo</a:t>
            </a:r>
            <a:r>
              <a:rPr lang="es-MX" dirty="0" smtClean="0"/>
              <a:t> Richard </a:t>
            </a:r>
            <a:r>
              <a:rPr lang="es-MX" dirty="0" err="1" smtClean="0"/>
              <a:t>Nolle</a:t>
            </a:r>
            <a:r>
              <a:rPr lang="es-MX" dirty="0" smtClean="0"/>
              <a:t> en 1979, y se define como:</a:t>
            </a:r>
          </a:p>
          <a:p>
            <a:pPr marL="400050" lvl="1" indent="0">
              <a:buNone/>
            </a:pPr>
            <a:r>
              <a:rPr lang="es-MX" dirty="0" smtClean="0"/>
              <a:t>una luna nueva o llena que ocurre con la Luna en, o cerca (a menos de 90%) de su máximo acercamiento a la Tierra (perigeo).</a:t>
            </a:r>
          </a:p>
          <a:p>
            <a:pPr marL="0" indent="0">
              <a:buNone/>
            </a:pPr>
            <a:r>
              <a:rPr lang="es-MX" dirty="0" smtClean="0"/>
              <a:t>El término </a:t>
            </a:r>
            <a:r>
              <a:rPr lang="es-MX" i="1" dirty="0" err="1" smtClean="0"/>
              <a:t>superluna</a:t>
            </a:r>
            <a:r>
              <a:rPr lang="es-MX" dirty="0" smtClean="0"/>
              <a:t> no es un término </a:t>
            </a:r>
            <a:r>
              <a:rPr lang="es-MX" dirty="0" smtClean="0">
                <a:solidFill>
                  <a:srgbClr val="FF0000"/>
                </a:solidFill>
              </a:rPr>
              <a:t>astronómico</a:t>
            </a:r>
            <a:r>
              <a:rPr lang="es-MX" dirty="0" smtClean="0"/>
              <a:t> aceptado, en su lugar se usa Luna en </a:t>
            </a:r>
            <a:r>
              <a:rPr lang="es-MX" i="1" dirty="0" smtClean="0"/>
              <a:t>perigeo-</a:t>
            </a:r>
            <a:r>
              <a:rPr lang="es-MX" i="1" dirty="0" err="1" smtClean="0"/>
              <a:t>sizigia</a:t>
            </a:r>
            <a:r>
              <a:rPr lang="es-MX" dirty="0" smtClean="0"/>
              <a:t>.</a:t>
            </a:r>
            <a:endParaRPr lang="es-MX" dirty="0"/>
          </a:p>
        </p:txBody>
      </p:sp>
      <p:pic>
        <p:nvPicPr>
          <p:cNvPr id="15362" name="Picture 2" descr="I:\Eclipse\Apogee_(PSF).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5536" y="13742"/>
            <a:ext cx="2438401" cy="15430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6954481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346</TotalTime>
  <Words>1438</Words>
  <Application>Microsoft Office PowerPoint</Application>
  <PresentationFormat>Presentación en pantalla (4:3)</PresentationFormat>
  <Paragraphs>84</Paragraphs>
  <Slides>29</Slides>
  <Notes>1</Notes>
  <HiddenSlides>0</HiddenSlides>
  <MMClips>0</MMClips>
  <ScaleCrop>false</ScaleCrop>
  <HeadingPairs>
    <vt:vector size="4" baseType="variant">
      <vt:variant>
        <vt:lpstr>Tema</vt:lpstr>
      </vt:variant>
      <vt:variant>
        <vt:i4>1</vt:i4>
      </vt:variant>
      <vt:variant>
        <vt:lpstr>Títulos de diapositiva</vt:lpstr>
      </vt:variant>
      <vt:variant>
        <vt:i4>29</vt:i4>
      </vt:variant>
    </vt:vector>
  </HeadingPairs>
  <TitlesOfParts>
    <vt:vector size="30" baseType="lpstr">
      <vt:lpstr>Tema de Office</vt:lpstr>
      <vt:lpstr>Eclipse de Luna del 31 de enero de 2018 ¿Luna de sangre + Súperluna + Luna azul?</vt:lpstr>
      <vt:lpstr>Diapositiva 2</vt:lpstr>
      <vt:lpstr>Eclipse de Luna</vt:lpstr>
      <vt:lpstr>Para pensar</vt:lpstr>
      <vt:lpstr>Diapositiva 5</vt:lpstr>
      <vt:lpstr>Diapositiva 6</vt:lpstr>
      <vt:lpstr>¿Cuánto durara el eclipse lunar?</vt:lpstr>
      <vt:lpstr>¿Luna de sangre?</vt:lpstr>
      <vt:lpstr>¿Súperluna?</vt:lpstr>
      <vt:lpstr>¿Súperluna?</vt:lpstr>
      <vt:lpstr>¿Se puede ver una súperluna?</vt:lpstr>
      <vt:lpstr>Súperlunas</vt:lpstr>
      <vt:lpstr>Súperlunas ¿peligro de inundación?</vt:lpstr>
      <vt:lpstr>Súperlunas. Mitos </vt:lpstr>
      <vt:lpstr>Súperlunas. Mitos </vt:lpstr>
      <vt:lpstr>¿Luna azul?</vt:lpstr>
      <vt:lpstr>¿Luna azul o Luna traidora? </vt:lpstr>
      <vt:lpstr>La luna azul es solo un nombre tradicional que no está relacionado con el color… ¿Pero, puede verse la Luna azul?</vt:lpstr>
      <vt:lpstr>¿Qué tan raro es el evento? </vt:lpstr>
      <vt:lpstr>¿Qué tan raro es el evento? </vt:lpstr>
      <vt:lpstr>Un evento astronómico online</vt:lpstr>
      <vt:lpstr>Diapositiva 22</vt:lpstr>
      <vt:lpstr>Diapositiva 23</vt:lpstr>
      <vt:lpstr>Diapositiva 24</vt:lpstr>
      <vt:lpstr>Diapositiva 25</vt:lpstr>
      <vt:lpstr>Diapositiva 26</vt:lpstr>
      <vt:lpstr>Diapositiva 27</vt:lpstr>
      <vt:lpstr>Gracias</vt:lpstr>
      <vt:lpstr>Diapositiva 29</vt:lpstr>
    </vt:vector>
  </TitlesOfParts>
  <Company>PVR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Alejandro Jiménez Pérez</dc:creator>
  <cp:lastModifiedBy>Nancy Martínez</cp:lastModifiedBy>
  <cp:revision>34</cp:revision>
  <dcterms:created xsi:type="dcterms:W3CDTF">2018-01-30T20:07:58Z</dcterms:created>
  <dcterms:modified xsi:type="dcterms:W3CDTF">2018-01-31T14:46:30Z</dcterms:modified>
</cp:coreProperties>
</file>